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37"/>
  </p:notesMasterIdLst>
  <p:handoutMasterIdLst>
    <p:handoutMasterId r:id="rId38"/>
  </p:handoutMasterIdLst>
  <p:sldIdLst>
    <p:sldId id="1302" r:id="rId2"/>
    <p:sldId id="1125" r:id="rId3"/>
    <p:sldId id="1126" r:id="rId4"/>
    <p:sldId id="1253" r:id="rId5"/>
    <p:sldId id="1305" r:id="rId6"/>
    <p:sldId id="1059" r:id="rId7"/>
    <p:sldId id="1306" r:id="rId8"/>
    <p:sldId id="1129" r:id="rId9"/>
    <p:sldId id="1255" r:id="rId10"/>
    <p:sldId id="1258" r:id="rId11"/>
    <p:sldId id="1256" r:id="rId12"/>
    <p:sldId id="1089" r:id="rId13"/>
    <p:sldId id="1107" r:id="rId14"/>
    <p:sldId id="1090" r:id="rId15"/>
    <p:sldId id="1114" r:id="rId16"/>
    <p:sldId id="1259" r:id="rId17"/>
    <p:sldId id="1260" r:id="rId18"/>
    <p:sldId id="1108" r:id="rId19"/>
    <p:sldId id="1269" r:id="rId20"/>
    <p:sldId id="1272" r:id="rId21"/>
    <p:sldId id="1111" r:id="rId22"/>
    <p:sldId id="1208" r:id="rId23"/>
    <p:sldId id="1211" r:id="rId24"/>
    <p:sldId id="1213" r:id="rId25"/>
    <p:sldId id="1304" r:id="rId26"/>
    <p:sldId id="1113" r:id="rId27"/>
    <p:sldId id="1298" r:id="rId28"/>
    <p:sldId id="1299" r:id="rId29"/>
    <p:sldId id="1300" r:id="rId30"/>
    <p:sldId id="1301" r:id="rId31"/>
    <p:sldId id="1220" r:id="rId32"/>
    <p:sldId id="1222" r:id="rId33"/>
    <p:sldId id="1080" r:id="rId34"/>
    <p:sldId id="1231" r:id="rId35"/>
    <p:sldId id="1291" r:id="rId36"/>
  </p:sldIdLst>
  <p:sldSz cx="9144000" cy="6858000" type="screen4x3"/>
  <p:notesSz cx="6400800" cy="8686800"/>
  <p:defaultTextStyle>
    <a:defPPr>
      <a:defRPr lang="en-US"/>
    </a:defPPr>
    <a:lvl1pPr algn="r" rtl="1" fontAlgn="base">
      <a:spcBef>
        <a:spcPct val="0"/>
      </a:spcBef>
      <a:spcAft>
        <a:spcPct val="0"/>
      </a:spcAft>
      <a:defRPr kern="1200">
        <a:solidFill>
          <a:schemeClr val="tx1"/>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36">
          <p15:clr>
            <a:srgbClr val="A4A3A4"/>
          </p15:clr>
        </p15:guide>
        <p15:guide id="2" pos="20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9D1583"/>
    <a:srgbClr val="009900"/>
    <a:srgbClr val="FF3B3B"/>
    <a:srgbClr val="006666"/>
    <a:srgbClr val="FF6699"/>
    <a:srgbClr val="056B83"/>
    <a:srgbClr val="0006F2"/>
    <a:srgbClr val="33CC33"/>
    <a:srgbClr val="0003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43" autoAdjust="0"/>
    <p:restoredTop sz="91086" autoAdjust="0"/>
  </p:normalViewPr>
  <p:slideViewPr>
    <p:cSldViewPr>
      <p:cViewPr varScale="1">
        <p:scale>
          <a:sx n="69" d="100"/>
          <a:sy n="69" d="100"/>
        </p:scale>
        <p:origin x="1638" y="66"/>
      </p:cViewPr>
      <p:guideLst>
        <p:guide orient="horz" pos="2160"/>
        <p:guide pos="2880"/>
      </p:guideLst>
    </p:cSldViewPr>
  </p:slideViewPr>
  <p:outlineViewPr>
    <p:cViewPr>
      <p:scale>
        <a:sx n="33" d="100"/>
        <a:sy n="33" d="100"/>
      </p:scale>
      <p:origin x="0" y="333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2" d="100"/>
          <a:sy n="92" d="100"/>
        </p:scale>
        <p:origin x="-3864" y="-120"/>
      </p:cViewPr>
      <p:guideLst>
        <p:guide orient="horz" pos="2736"/>
        <p:guide pos="201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363" cy="4349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625850" y="0"/>
            <a:ext cx="2773363" cy="434975"/>
          </a:xfrm>
          <a:prstGeom prst="rect">
            <a:avLst/>
          </a:prstGeom>
        </p:spPr>
        <p:txBody>
          <a:bodyPr vert="horz" lIns="91440" tIns="45720" rIns="91440" bIns="45720" rtlCol="0"/>
          <a:lstStyle>
            <a:lvl1pPr algn="r">
              <a:defRPr sz="1200"/>
            </a:lvl1pPr>
          </a:lstStyle>
          <a:p>
            <a:fld id="{9B04CE3E-BEC6-4F19-BDB1-7A81210EAFC9}" type="datetimeFigureOut">
              <a:rPr lang="en-US" smtClean="0"/>
              <a:t>9/20/2017</a:t>
            </a:fld>
            <a:endParaRPr lang="en-US"/>
          </a:p>
        </p:txBody>
      </p:sp>
      <p:sp>
        <p:nvSpPr>
          <p:cNvPr id="4" name="Footer Placeholder 3"/>
          <p:cNvSpPr>
            <a:spLocks noGrp="1"/>
          </p:cNvSpPr>
          <p:nvPr>
            <p:ph type="ftr" sz="quarter" idx="2"/>
          </p:nvPr>
        </p:nvSpPr>
        <p:spPr>
          <a:xfrm>
            <a:off x="0" y="8250238"/>
            <a:ext cx="2773363" cy="4349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625850" y="8250238"/>
            <a:ext cx="2773363" cy="434975"/>
          </a:xfrm>
          <a:prstGeom prst="rect">
            <a:avLst/>
          </a:prstGeom>
        </p:spPr>
        <p:txBody>
          <a:bodyPr vert="horz" lIns="91440" tIns="45720" rIns="91440" bIns="45720" rtlCol="0" anchor="b"/>
          <a:lstStyle>
            <a:lvl1pPr algn="r">
              <a:defRPr sz="1200"/>
            </a:lvl1pPr>
          </a:lstStyle>
          <a:p>
            <a:fld id="{4AD47594-E3CF-4021-AB18-BC2244E7F535}" type="slidenum">
              <a:rPr lang="en-US" smtClean="0"/>
              <a:t>‹#›</a:t>
            </a:fld>
            <a:endParaRPr lang="en-US"/>
          </a:p>
        </p:txBody>
      </p:sp>
    </p:spTree>
    <p:extLst>
      <p:ext uri="{BB962C8B-B14F-4D97-AF65-F5344CB8AC3E}">
        <p14:creationId xmlns:p14="http://schemas.microsoft.com/office/powerpoint/2010/main" val="1496994578"/>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363" cy="434975"/>
          </a:xfrm>
          <a:prstGeom prst="rect">
            <a:avLst/>
          </a:prstGeom>
        </p:spPr>
        <p:txBody>
          <a:bodyPr vert="horz" lIns="86177" tIns="43089" rIns="86177" bIns="43089" rtlCol="0"/>
          <a:lstStyle>
            <a:lvl1pPr algn="l" rtl="0"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625850" y="0"/>
            <a:ext cx="2773363" cy="434975"/>
          </a:xfrm>
          <a:prstGeom prst="rect">
            <a:avLst/>
          </a:prstGeom>
        </p:spPr>
        <p:txBody>
          <a:bodyPr vert="horz" lIns="86177" tIns="43089" rIns="86177" bIns="43089" rtlCol="0"/>
          <a:lstStyle>
            <a:lvl1pPr algn="r" rtl="0" fontAlgn="auto">
              <a:spcBef>
                <a:spcPts val="0"/>
              </a:spcBef>
              <a:spcAft>
                <a:spcPts val="0"/>
              </a:spcAft>
              <a:defRPr sz="1200">
                <a:latin typeface="+mn-lt"/>
                <a:cs typeface="+mn-cs"/>
              </a:defRPr>
            </a:lvl1pPr>
          </a:lstStyle>
          <a:p>
            <a:pPr>
              <a:defRPr/>
            </a:pPr>
            <a:fld id="{079AB64C-77F2-4655-9250-092C363BD846}" type="datetimeFigureOut">
              <a:rPr lang="en-US"/>
              <a:pPr>
                <a:defRPr/>
              </a:pPr>
              <a:t>9/20/2017</a:t>
            </a:fld>
            <a:endParaRPr lang="en-US"/>
          </a:p>
        </p:txBody>
      </p:sp>
      <p:sp>
        <p:nvSpPr>
          <p:cNvPr id="4" name="Slide Image Placeholder 3"/>
          <p:cNvSpPr>
            <a:spLocks noGrp="1" noRot="1" noChangeAspect="1"/>
          </p:cNvSpPr>
          <p:nvPr>
            <p:ph type="sldImg" idx="2"/>
          </p:nvPr>
        </p:nvSpPr>
        <p:spPr>
          <a:xfrm>
            <a:off x="1028700" y="652463"/>
            <a:ext cx="4343400" cy="3257550"/>
          </a:xfrm>
          <a:prstGeom prst="rect">
            <a:avLst/>
          </a:prstGeom>
          <a:noFill/>
          <a:ln w="12700">
            <a:solidFill>
              <a:prstClr val="black"/>
            </a:solidFill>
          </a:ln>
        </p:spPr>
        <p:txBody>
          <a:bodyPr vert="horz" lIns="86177" tIns="43089" rIns="86177" bIns="43089" rtlCol="0" anchor="ctr"/>
          <a:lstStyle/>
          <a:p>
            <a:pPr lvl="0"/>
            <a:endParaRPr lang="en-US" noProof="0"/>
          </a:p>
        </p:txBody>
      </p:sp>
      <p:sp>
        <p:nvSpPr>
          <p:cNvPr id="5" name="Notes Placeholder 4"/>
          <p:cNvSpPr>
            <a:spLocks noGrp="1"/>
          </p:cNvSpPr>
          <p:nvPr>
            <p:ph type="body" sz="quarter" idx="3"/>
          </p:nvPr>
        </p:nvSpPr>
        <p:spPr>
          <a:xfrm>
            <a:off x="639763" y="4125913"/>
            <a:ext cx="5121275" cy="3910012"/>
          </a:xfrm>
          <a:prstGeom prst="rect">
            <a:avLst/>
          </a:prstGeom>
        </p:spPr>
        <p:txBody>
          <a:bodyPr vert="horz" lIns="86177" tIns="43089" rIns="86177" bIns="430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250238"/>
            <a:ext cx="2773363" cy="434975"/>
          </a:xfrm>
          <a:prstGeom prst="rect">
            <a:avLst/>
          </a:prstGeom>
        </p:spPr>
        <p:txBody>
          <a:bodyPr vert="horz" lIns="86177" tIns="43089" rIns="86177" bIns="43089" rtlCol="0" anchor="b"/>
          <a:lstStyle>
            <a:lvl1pPr algn="l" rtl="0"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625850" y="8250238"/>
            <a:ext cx="2773363" cy="434975"/>
          </a:xfrm>
          <a:prstGeom prst="rect">
            <a:avLst/>
          </a:prstGeom>
        </p:spPr>
        <p:txBody>
          <a:bodyPr vert="horz" lIns="86177" tIns="43089" rIns="86177" bIns="43089" rtlCol="0" anchor="b"/>
          <a:lstStyle>
            <a:lvl1pPr algn="r" rtl="0" fontAlgn="auto">
              <a:spcBef>
                <a:spcPts val="0"/>
              </a:spcBef>
              <a:spcAft>
                <a:spcPts val="0"/>
              </a:spcAft>
              <a:defRPr sz="1200">
                <a:latin typeface="+mn-lt"/>
                <a:cs typeface="+mn-cs"/>
              </a:defRPr>
            </a:lvl1pPr>
          </a:lstStyle>
          <a:p>
            <a:pPr>
              <a:defRPr/>
            </a:pPr>
            <a:fld id="{B8C8F677-12FD-4655-A603-77373D7EB980}" type="slidenum">
              <a:rPr lang="en-US"/>
              <a:pPr>
                <a:defRPr/>
              </a:pPr>
              <a:t>‹#›</a:t>
            </a:fld>
            <a:endParaRPr lang="en-US"/>
          </a:p>
        </p:txBody>
      </p:sp>
    </p:spTree>
    <p:extLst>
      <p:ext uri="{BB962C8B-B14F-4D97-AF65-F5344CB8AC3E}">
        <p14:creationId xmlns:p14="http://schemas.microsoft.com/office/powerpoint/2010/main" val="615061813"/>
      </p:ext>
    </p:extLst>
  </p:cSld>
  <p:clrMap bg1="lt1" tx1="dk1" bg2="lt2" tx2="dk2" accent1="accent1" accent2="accent2" accent3="accent3" accent4="accent4" accent5="accent5" accent6="accent6" hlink="hlink" folHlink="folHlink"/>
  <p:hf sldNum="0"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329956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Walking dynamic changes in base support. If we want to improve reactive response ability while our client is walking or</a:t>
            </a:r>
            <a:r>
              <a:rPr lang="en-US" baseline="0" dirty="0" smtClean="0"/>
              <a:t> running then we have to work using unexpected perturbation during the function. AS </a:t>
            </a:r>
            <a:r>
              <a:rPr lang="en-US" baseline="0" dirty="0" err="1" smtClean="0"/>
              <a:t>Woeking</a:t>
            </a:r>
            <a:r>
              <a:rPr lang="en-US" baseline="0" dirty="0" smtClean="0"/>
              <a:t> with standing does not </a:t>
            </a:r>
            <a:r>
              <a:rPr lang="en-US" baseline="0" dirty="0" err="1" smtClean="0"/>
              <a:t>nexessary</a:t>
            </a:r>
            <a:r>
              <a:rPr lang="en-US" baseline="0" dirty="0" smtClean="0"/>
              <a:t> result in improvement while walking. </a:t>
            </a:r>
            <a:endParaRPr lang="en-US" dirty="0"/>
          </a:p>
        </p:txBody>
      </p:sp>
      <p:sp>
        <p:nvSpPr>
          <p:cNvPr id="4" name="Footer Placeholder 3"/>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4266363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Treatment </a:t>
            </a:r>
            <a:r>
              <a:rPr lang="en-US" sz="1200" kern="1200" dirty="0" err="1" smtClean="0">
                <a:solidFill>
                  <a:schemeClr val="tx1"/>
                </a:solidFill>
                <a:latin typeface="+mn-lt"/>
                <a:ea typeface="+mn-ea"/>
                <a:cs typeface="+mn-cs"/>
              </a:rPr>
              <a:t>methodolgy</a:t>
            </a:r>
            <a:r>
              <a:rPr lang="en-US" sz="1200" kern="1200" dirty="0" smtClean="0">
                <a:solidFill>
                  <a:schemeClr val="tx1"/>
                </a:solidFill>
                <a:latin typeface="+mn-lt"/>
                <a:ea typeface="+mn-ea"/>
                <a:cs typeface="+mn-cs"/>
              </a:rPr>
              <a:t> to allow optimization. For maximum muscle performance e.g. agility, strength we need to optimize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intrafusal</a:t>
            </a:r>
            <a:r>
              <a:rPr lang="en-US" sz="1200" kern="1200" baseline="0" dirty="0" smtClean="0">
                <a:solidFill>
                  <a:schemeClr val="tx1"/>
                </a:solidFill>
                <a:latin typeface="+mn-lt"/>
                <a:ea typeface="+mn-ea"/>
                <a:cs typeface="+mn-cs"/>
              </a:rPr>
              <a:t> muscle </a:t>
            </a:r>
            <a:r>
              <a:rPr lang="en-US" sz="1200" kern="1200" baseline="0" dirty="0" err="1" smtClean="0">
                <a:solidFill>
                  <a:schemeClr val="tx1"/>
                </a:solidFill>
                <a:latin typeface="+mn-lt"/>
                <a:ea typeface="+mn-ea"/>
                <a:cs typeface="+mn-cs"/>
              </a:rPr>
              <a:t>fibre</a:t>
            </a:r>
            <a:r>
              <a:rPr lang="en-US" sz="1200" kern="1200" baseline="0" dirty="0" smtClean="0">
                <a:solidFill>
                  <a:schemeClr val="tx1"/>
                </a:solidFill>
                <a:latin typeface="+mn-lt"/>
                <a:ea typeface="+mn-ea"/>
                <a:cs typeface="+mn-cs"/>
              </a:rPr>
              <a:t> tightness. Sports car 0-60 So we challenge the </a:t>
            </a:r>
            <a:r>
              <a:rPr lang="en-US" sz="1200" kern="1200" baseline="0" dirty="0" err="1" smtClean="0">
                <a:solidFill>
                  <a:schemeClr val="tx1"/>
                </a:solidFill>
                <a:latin typeface="+mn-lt"/>
                <a:ea typeface="+mn-ea"/>
                <a:cs typeface="+mn-cs"/>
              </a:rPr>
              <a:t>intraqfusal</a:t>
            </a:r>
            <a:r>
              <a:rPr lang="en-US" sz="1200" kern="1200" baseline="0" dirty="0" smtClean="0">
                <a:solidFill>
                  <a:schemeClr val="tx1"/>
                </a:solidFill>
                <a:latin typeface="+mn-lt"/>
                <a:ea typeface="+mn-ea"/>
                <a:cs typeface="+mn-cs"/>
              </a:rPr>
              <a:t> fibers through reactive response training in order to achieve optimal muscle activation. </a:t>
            </a:r>
            <a:endParaRPr lang="he-IL" sz="1200" kern="1200" dirty="0" smtClean="0">
              <a:solidFill>
                <a:schemeClr val="tx1"/>
              </a:solidFill>
              <a:latin typeface="+mn-lt"/>
              <a:ea typeface="+mn-ea"/>
              <a:cs typeface="+mn-cs"/>
            </a:endParaRPr>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656330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Objective work on muscle contraction. Spindles</a:t>
            </a:r>
            <a:r>
              <a:rPr lang="en-US" baseline="0" dirty="0" smtClean="0"/>
              <a:t> made up of. </a:t>
            </a:r>
            <a:r>
              <a:rPr lang="en-US" baseline="0" dirty="0" err="1" smtClean="0"/>
              <a:t>Intrafusal</a:t>
            </a:r>
            <a:r>
              <a:rPr lang="en-US" baseline="0" dirty="0" smtClean="0"/>
              <a:t> responsible for tightness. And </a:t>
            </a:r>
            <a:r>
              <a:rPr lang="en-US" baseline="0" dirty="0" err="1" smtClean="0"/>
              <a:t>extrafusal</a:t>
            </a:r>
            <a:r>
              <a:rPr lang="en-US" baseline="0" dirty="0" smtClean="0"/>
              <a:t> muscle </a:t>
            </a:r>
            <a:r>
              <a:rPr lang="en-US" baseline="0" dirty="0" err="1" smtClean="0"/>
              <a:t>contaraction</a:t>
            </a:r>
            <a:r>
              <a:rPr lang="en-US" baseline="0" dirty="0" smtClean="0"/>
              <a:t> activation. Known that </a:t>
            </a:r>
            <a:r>
              <a:rPr lang="en-US" dirty="0" smtClean="0"/>
              <a:t>Reactive works more efficiently</a:t>
            </a:r>
            <a:r>
              <a:rPr lang="en-US" baseline="0" dirty="0" smtClean="0"/>
              <a:t> at level of </a:t>
            </a:r>
            <a:r>
              <a:rPr lang="en-US" baseline="0" dirty="0" err="1" smtClean="0"/>
              <a:t>intrafusal</a:t>
            </a:r>
            <a:r>
              <a:rPr lang="en-US" baseline="0" dirty="0" smtClean="0"/>
              <a:t>. </a:t>
            </a:r>
            <a:r>
              <a:rPr lang="en-US" baseline="0" dirty="0" err="1" smtClean="0"/>
              <a:t>Tighteness</a:t>
            </a:r>
            <a:r>
              <a:rPr lang="en-US" baseline="0" dirty="0" smtClean="0"/>
              <a:t> = efficiency</a:t>
            </a:r>
            <a:endParaRPr lang="en-US" dirty="0"/>
          </a:p>
        </p:txBody>
      </p:sp>
      <p:sp>
        <p:nvSpPr>
          <p:cNvPr id="4" name="Footer Placeholder 3"/>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3412973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Reactive response training we are working on limits of speed and ROM in a safe environment. Increasing</a:t>
            </a:r>
            <a:r>
              <a:rPr lang="en-US" sz="1200" kern="1200" baseline="0" dirty="0" smtClean="0">
                <a:solidFill>
                  <a:schemeClr val="tx1"/>
                </a:solidFill>
                <a:latin typeface="+mn-lt"/>
                <a:ea typeface="+mn-ea"/>
                <a:cs typeface="+mn-cs"/>
              </a:rPr>
              <a:t> the afferent signal and working on type I ii and 111. Mushroom control ROM and speed controlled </a:t>
            </a:r>
            <a:r>
              <a:rPr lang="en-US" sz="1200" kern="1200" dirty="0" smtClean="0">
                <a:solidFill>
                  <a:schemeClr val="tx1"/>
                </a:solidFill>
                <a:latin typeface="+mn-lt"/>
                <a:ea typeface="+mn-ea"/>
                <a:cs typeface="+mn-cs"/>
              </a:rPr>
              <a:t>Work Ankle sprain. </a:t>
            </a:r>
            <a:r>
              <a:rPr lang="en-US" sz="1200" kern="1200" dirty="0" err="1" smtClean="0">
                <a:solidFill>
                  <a:schemeClr val="tx1"/>
                </a:solidFill>
                <a:latin typeface="+mn-lt"/>
                <a:ea typeface="+mn-ea"/>
                <a:cs typeface="+mn-cs"/>
              </a:rPr>
              <a:t>Increas</a:t>
            </a:r>
            <a:r>
              <a:rPr lang="en-US" sz="1200" kern="1200" dirty="0" smtClean="0">
                <a:solidFill>
                  <a:schemeClr val="tx1"/>
                </a:solidFill>
                <a:latin typeface="+mn-lt"/>
                <a:ea typeface="+mn-ea"/>
                <a:cs typeface="+mn-cs"/>
              </a:rPr>
              <a:t> efficiency of Type I an type II and type III</a:t>
            </a:r>
            <a:r>
              <a:rPr lang="en-US" sz="1200" kern="1200" baseline="0" dirty="0" smtClean="0">
                <a:solidFill>
                  <a:schemeClr val="tx1"/>
                </a:solidFill>
                <a:latin typeface="+mn-lt"/>
                <a:ea typeface="+mn-ea"/>
                <a:cs typeface="+mn-cs"/>
              </a:rPr>
              <a:t> and avoid injury and pain. </a:t>
            </a:r>
            <a:r>
              <a:rPr lang="en-US" sz="1200" kern="1200" dirty="0" smtClean="0">
                <a:solidFill>
                  <a:schemeClr val="tx1"/>
                </a:solidFill>
                <a:latin typeface="+mn-lt"/>
                <a:ea typeface="+mn-ea"/>
                <a:cs typeface="+mn-cs"/>
              </a:rPr>
              <a:t>Mushroom small rom and slow mostly type 1 and</a:t>
            </a:r>
            <a:r>
              <a:rPr lang="en-US" sz="1200" kern="1200" baseline="0" dirty="0" smtClean="0">
                <a:solidFill>
                  <a:schemeClr val="tx1"/>
                </a:solidFill>
                <a:latin typeface="+mn-lt"/>
                <a:ea typeface="+mn-ea"/>
                <a:cs typeface="+mn-cs"/>
              </a:rPr>
              <a:t> 11.  Avoid adaptation. </a:t>
            </a:r>
          </a:p>
          <a:p>
            <a:r>
              <a:rPr lang="en-US" sz="1200" kern="1200" baseline="0" dirty="0" smtClean="0">
                <a:solidFill>
                  <a:schemeClr val="tx1"/>
                </a:solidFill>
                <a:latin typeface="+mn-lt"/>
                <a:ea typeface="+mn-ea"/>
                <a:cs typeface="+mn-cs"/>
              </a:rPr>
              <a:t>Rapidly adapting rapidly change responsive no same signal reactive response change signal. </a:t>
            </a:r>
            <a:endParaRPr lang="he-IL" sz="1200" kern="1200" dirty="0" smtClean="0">
              <a:solidFill>
                <a:schemeClr val="tx1"/>
              </a:solidFill>
              <a:latin typeface="+mn-lt"/>
              <a:ea typeface="+mn-ea"/>
              <a:cs typeface="+mn-cs"/>
            </a:endParaRPr>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176050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Different degrees of CNS involvement CNS involvement: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Types NMES</a:t>
            </a:r>
            <a:r>
              <a:rPr lang="en-US" sz="1200" kern="1200" baseline="0" dirty="0" smtClean="0">
                <a:solidFill>
                  <a:schemeClr val="tx1"/>
                </a:solidFill>
                <a:latin typeface="+mn-lt"/>
                <a:ea typeface="+mn-ea"/>
                <a:cs typeface="+mn-cs"/>
              </a:rPr>
              <a:t> very little: </a:t>
            </a:r>
            <a:r>
              <a:rPr lang="en-US" sz="1200" kern="1200" dirty="0" smtClean="0">
                <a:solidFill>
                  <a:schemeClr val="tx1"/>
                </a:solidFill>
                <a:latin typeface="+mn-lt"/>
                <a:ea typeface="+mn-ea"/>
                <a:cs typeface="+mn-cs"/>
              </a:rPr>
              <a:t>2. Reflex for</a:t>
            </a:r>
            <a:r>
              <a:rPr lang="en-US" sz="1200" kern="1200" baseline="0" dirty="0" smtClean="0">
                <a:solidFill>
                  <a:schemeClr val="tx1"/>
                </a:solidFill>
                <a:latin typeface="+mn-lt"/>
                <a:ea typeface="+mn-ea"/>
                <a:cs typeface="+mn-cs"/>
              </a:rPr>
              <a:t> diagnosis. Subcortical levels of CNS e.g. Mostly Basal ganglia and cerebellum. Proactive cortical levels. Each task need both some tasks more dominant than others. Traditional mostly on proactive. We are introducing combination and </a:t>
            </a:r>
            <a:r>
              <a:rPr lang="en-US" sz="1200" kern="1200" baseline="0" dirty="0" err="1" smtClean="0">
                <a:solidFill>
                  <a:schemeClr val="tx1"/>
                </a:solidFill>
                <a:latin typeface="+mn-lt"/>
                <a:ea typeface="+mn-ea"/>
                <a:cs typeface="+mn-cs"/>
              </a:rPr>
              <a:t>empahasising</a:t>
            </a:r>
            <a:r>
              <a:rPr lang="en-US" sz="1200" kern="1200" baseline="0" dirty="0" smtClean="0">
                <a:solidFill>
                  <a:schemeClr val="tx1"/>
                </a:solidFill>
                <a:latin typeface="+mn-lt"/>
                <a:ea typeface="+mn-ea"/>
                <a:cs typeface="+mn-cs"/>
              </a:rPr>
              <a:t> reactive. </a:t>
            </a:r>
            <a:endParaRPr lang="he-IL" sz="1200" kern="1200" dirty="0" smtClean="0">
              <a:solidFill>
                <a:schemeClr val="tx1"/>
              </a:solidFill>
              <a:latin typeface="+mn-lt"/>
              <a:ea typeface="+mn-ea"/>
              <a:cs typeface="+mn-cs"/>
            </a:endParaRPr>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063619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Mushroom.</a:t>
            </a:r>
            <a:endParaRPr lang="he-IL" sz="1200" kern="1200" baseline="0" dirty="0" smtClean="0">
              <a:solidFill>
                <a:schemeClr val="tx1"/>
              </a:solidFill>
              <a:latin typeface="+mn-lt"/>
              <a:ea typeface="+mn-ea"/>
              <a:cs typeface="+mn-cs"/>
            </a:endParaRPr>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729748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7"/>
          <p:cNvSpPr txBox="1">
            <a:spLocks noGrp="1" noChangeArrowheads="1"/>
          </p:cNvSpPr>
          <p:nvPr/>
        </p:nvSpPr>
        <p:spPr bwMode="auto">
          <a:xfrm>
            <a:off x="3625639" y="8250952"/>
            <a:ext cx="2773680" cy="43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210" tIns="43105" rIns="86210" bIns="43105"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B986F06-1596-4F3F-BD63-FC85ED2A26D4}" type="slidenum">
              <a:rPr lang="en-GB" altLang="zh-CN" sz="1100">
                <a:ea typeface="MS PGothic" pitchFamily="34" charset="-128"/>
              </a:rPr>
              <a:pPr algn="r" eaLnBrk="1" hangingPunct="1"/>
              <a:t>17</a:t>
            </a:fld>
            <a:endParaRPr lang="en-GB" altLang="zh-CN" sz="1100">
              <a:ea typeface="MS PGothic"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latin typeface="Arial" charset="0"/>
              </a:rPr>
              <a:t>Spatial</a:t>
            </a:r>
            <a:r>
              <a:rPr lang="en-US" altLang="zh-CN" baseline="0" dirty="0" smtClean="0">
                <a:latin typeface="Arial" charset="0"/>
              </a:rPr>
              <a:t> temporal synergy of proactive is different from reactive. </a:t>
            </a:r>
            <a:endParaRPr lang="zh-CN" altLang="en-US" dirty="0" smtClean="0">
              <a:latin typeface="Arial" charset="0"/>
            </a:endParaRPr>
          </a:p>
        </p:txBody>
      </p:sp>
      <p:sp>
        <p:nvSpPr>
          <p:cNvPr id="2" name="Footer Placeholder 1"/>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1399223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en-US" dirty="0" smtClean="0"/>
              <a:t>Primary motor cortex- </a:t>
            </a:r>
            <a:r>
              <a:rPr lang="en-US" sz="1200" dirty="0" smtClean="0"/>
              <a:t>to encode the relevant muscle, the force and direction of the movement.</a:t>
            </a:r>
          </a:p>
          <a:p>
            <a:r>
              <a:rPr lang="en-US" sz="1200" dirty="0" smtClean="0"/>
              <a:t>Premotor area- to organize and preparing  of motor commands</a:t>
            </a:r>
          </a:p>
          <a:p>
            <a:r>
              <a:rPr lang="en-US" sz="1200" dirty="0" smtClean="0"/>
              <a:t>Supplemental motor area-  to programing complex sequences of movement that involve group of muscles. </a:t>
            </a:r>
          </a:p>
          <a:p>
            <a:r>
              <a:rPr lang="en-US" sz="1050" dirty="0" smtClean="0">
                <a:solidFill>
                  <a:prstClr val="black"/>
                </a:solidFill>
              </a:rPr>
              <a:t>Matthews GG. Brain motor mechanisms. 1997</a:t>
            </a:r>
          </a:p>
          <a:p>
            <a:endParaRPr lang="he-IL" sz="1200" kern="1200" dirty="0" smtClean="0">
              <a:solidFill>
                <a:schemeClr val="tx1"/>
              </a:solidFill>
              <a:latin typeface="+mn-lt"/>
              <a:ea typeface="+mn-ea"/>
              <a:cs typeface="+mn-cs"/>
            </a:endParaRPr>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090442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54284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Plyometric are exercises in which muscles exert maximum force in short intervals of time, with the goal of increasing power (speed-strength). This training focuses on learning to move from a muscle extension to a contraction in a rapid or "explosive" manner</a:t>
            </a:r>
          </a:p>
          <a:p>
            <a:endParaRPr lang="en-US"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597738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meeting, we talk about 3 main items. the first one is scientific aspect behind postural control and balance ability in regards to concept as well as rehabilitation point of view. in the second section we will talk about Balance Tutor as a system. how it works and what ability the system has. and in the last section we will talk about clinical application using the system. in other words how we can apply relevant understanding from scientific studies into the clinical rehabilitation by using the system. </a:t>
            </a:r>
            <a:endParaRPr lang="he-IL"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867531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marL="0" indent="0">
              <a:buFontTx/>
              <a:buNone/>
            </a:pPr>
            <a:r>
              <a:rPr lang="en-US" baseline="0" dirty="0" smtClean="0"/>
              <a:t>No:</a:t>
            </a:r>
          </a:p>
          <a:p>
            <a:pPr marL="0" indent="0">
              <a:buFontTx/>
              <a:buNone/>
            </a:pPr>
            <a:r>
              <a:rPr lang="en-US" baseline="0" dirty="0" smtClean="0"/>
              <a:t>1.. Explain why this is proactive. Instructions and only move according to ability so within limits. </a:t>
            </a:r>
          </a:p>
          <a:p>
            <a:pPr marL="0" indent="0">
              <a:buFontTx/>
              <a:buNone/>
            </a:pPr>
            <a:r>
              <a:rPr lang="en-US" baseline="0" dirty="0" smtClean="0"/>
              <a:t>2. Tilt Centre of mass and not shifting. In every day function COM is shifting.</a:t>
            </a:r>
          </a:p>
          <a:p>
            <a:pPr marL="0" indent="0">
              <a:buFontTx/>
              <a:buNone/>
            </a:pPr>
            <a:r>
              <a:rPr lang="en-US" baseline="0" dirty="0" smtClean="0"/>
              <a:t>3. Only standing and not walking.</a:t>
            </a:r>
          </a:p>
          <a:p>
            <a:pPr marL="0" indent="0">
              <a:buFont typeface="+mj-lt"/>
              <a:buNone/>
            </a:pPr>
            <a:r>
              <a:rPr lang="en-US" dirty="0" smtClean="0"/>
              <a:t>Ankle sprain:</a:t>
            </a:r>
          </a:p>
          <a:p>
            <a:endParaRPr lang="en-US" dirty="0" smtClean="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488014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BalanceTutor by MediTouch is an Unexpected Perturbation Treadmill. This innovative system for postural control and balance training consists of a moving force plate platform. The platform moves in the </a:t>
            </a:r>
            <a:r>
              <a:rPr lang="en-US" b="1" dirty="0" smtClean="0"/>
              <a:t>medial/ lateral and forward/ backwar</a:t>
            </a:r>
            <a:r>
              <a:rPr lang="en-US" dirty="0" smtClean="0"/>
              <a:t>d plains to simulate a slip and a trip in both the standing and walking phase. A series of professional controlled expected and unexpected perturbations at different speed and acceleration provided by the system, improves patient’s balance and postural control ability in </a:t>
            </a:r>
            <a:r>
              <a:rPr lang="en-US" b="1" dirty="0" smtClean="0"/>
              <a:t>standing, walking and running</a:t>
            </a:r>
            <a:r>
              <a:rPr lang="en-US" dirty="0" smtClean="0"/>
              <a:t>.</a:t>
            </a:r>
          </a:p>
          <a:p>
            <a:endParaRPr lang="en-US"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908283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192543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en-US" dirty="0" smtClean="0"/>
              <a:t>Return to play</a:t>
            </a:r>
            <a:endParaRPr lang="he-IL"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040529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 restoration:</a:t>
            </a:r>
            <a:r>
              <a:rPr lang="en-US" baseline="0" dirty="0" smtClean="0"/>
              <a:t> early stage of amplitude target ligaments. Isolated repetitions of controlled movements. Increase amplitude target all muscle groups in knee. And coordination increasing spatial temporal coordination response </a:t>
            </a:r>
            <a:r>
              <a:rPr lang="en-US" baseline="0" dirty="0" err="1" smtClean="0"/>
              <a:t>e.g</a:t>
            </a:r>
            <a:r>
              <a:rPr lang="en-US" baseline="0" dirty="0" smtClean="0"/>
              <a:t> perturbation during walking.  Involve more muscle activation </a:t>
            </a:r>
            <a:endParaRPr lang="en-US"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597738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555986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555986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555986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555986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96746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7"/>
          <p:cNvSpPr txBox="1">
            <a:spLocks noGrp="1" noChangeArrowheads="1"/>
          </p:cNvSpPr>
          <p:nvPr/>
        </p:nvSpPr>
        <p:spPr bwMode="auto">
          <a:xfrm>
            <a:off x="3625639" y="8250952"/>
            <a:ext cx="2773680" cy="43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210" tIns="43105" rIns="86210" bIns="43105"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4EC939FD-9662-4838-A231-23C9ED28D20A}" type="slidenum">
              <a:rPr lang="en-GB" altLang="zh-CN" sz="1100">
                <a:ea typeface="MS PGothic" pitchFamily="34" charset="-128"/>
              </a:rPr>
              <a:pPr algn="r" eaLnBrk="1" hangingPunct="1"/>
              <a:t>4</a:t>
            </a:fld>
            <a:endParaRPr lang="en-GB" altLang="zh-CN" sz="1100">
              <a:ea typeface="MS PGothic" pitchFamily="34" charset="-128"/>
            </a:endParaRPr>
          </a:p>
        </p:txBody>
      </p:sp>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latin typeface="Arial" charset="0"/>
              </a:rPr>
              <a:t>Optimizing the</a:t>
            </a:r>
            <a:r>
              <a:rPr lang="en-US" altLang="zh-CN" baseline="0" dirty="0" smtClean="0">
                <a:latin typeface="Arial" charset="0"/>
              </a:rPr>
              <a:t> </a:t>
            </a:r>
            <a:r>
              <a:rPr lang="en-US" altLang="zh-CN" dirty="0" smtClean="0">
                <a:latin typeface="Arial" charset="0"/>
              </a:rPr>
              <a:t>neuromuscular system function for best performance/ ability. </a:t>
            </a:r>
            <a:endParaRPr lang="zh-CN" altLang="en-US" dirty="0" smtClean="0">
              <a:latin typeface="Arial" charset="0"/>
            </a:endParaRPr>
          </a:p>
        </p:txBody>
      </p:sp>
      <p:sp>
        <p:nvSpPr>
          <p:cNvPr id="2" name="Footer Placeholder 1"/>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323582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en-US" dirty="0" smtClean="0"/>
              <a:t>There are two main types of balance responses:</a:t>
            </a:r>
          </a:p>
          <a:p>
            <a:pPr marL="228600" indent="-228600">
              <a:buFont typeface="+mj-lt"/>
              <a:buAutoNum type="arabicPeriod"/>
            </a:pPr>
            <a:r>
              <a:rPr lang="en-US" b="1" dirty="0" smtClean="0"/>
              <a:t>Proactive responses </a:t>
            </a:r>
            <a:r>
              <a:rPr lang="en-US" dirty="0" smtClean="0"/>
              <a:t>- postural control responses that the body uses them when it is aware</a:t>
            </a:r>
            <a:r>
              <a:rPr lang="en-US" baseline="0" dirty="0" smtClean="0"/>
              <a:t> of coming balance disturbances ( expected perturbation) in advance. For example just walking on street without any surprising obstacles during the walking.  In this case the body “sees” and feels the sidewalk and plans its movement according to the sidewalk situation in advance. For instance, if the sidewalk is gliding  (oil or snow on it), the body decrease it’s movement and stabilizes itself </a:t>
            </a:r>
            <a:r>
              <a:rPr lang="en-US" u="sng" baseline="0" dirty="0" smtClean="0">
                <a:solidFill>
                  <a:srgbClr val="C00000"/>
                </a:solidFill>
              </a:rPr>
              <a:t>before </a:t>
            </a:r>
            <a:r>
              <a:rPr lang="en-US" u="none" baseline="0" dirty="0" smtClean="0">
                <a:solidFill>
                  <a:srgbClr val="C00000"/>
                </a:solidFill>
              </a:rPr>
              <a:t>walking on that and will be more careful while walking on it. </a:t>
            </a:r>
            <a:r>
              <a:rPr lang="en-US" b="1" i="0" u="sng" baseline="0" dirty="0" smtClean="0">
                <a:solidFill>
                  <a:srgbClr val="C00000"/>
                </a:solidFill>
              </a:rPr>
              <a:t>These kind of responses are responsible for </a:t>
            </a:r>
            <a:r>
              <a:rPr lang="en-US" b="1" i="0" u="sng" baseline="0" dirty="0" err="1" smtClean="0">
                <a:solidFill>
                  <a:srgbClr val="C00000"/>
                </a:solidFill>
              </a:rPr>
              <a:t>maintaing</a:t>
            </a:r>
            <a:r>
              <a:rPr lang="en-US" b="1" i="0" u="sng" baseline="0" dirty="0" smtClean="0">
                <a:solidFill>
                  <a:srgbClr val="C00000"/>
                </a:solidFill>
              </a:rPr>
              <a:t> the line of gravity over the base of support continuously during the task performance.</a:t>
            </a:r>
            <a:endParaRPr lang="en-US" b="1" i="0" u="sng" dirty="0" smtClean="0">
              <a:solidFill>
                <a:srgbClr val="C00000"/>
              </a:solidFill>
            </a:endParaRPr>
          </a:p>
          <a:p>
            <a:pPr marL="228600" indent="-228600">
              <a:buFont typeface="+mj-lt"/>
              <a:buAutoNum type="arabicPeriod"/>
            </a:pPr>
            <a:endParaRPr lang="en-US" dirty="0" smtClean="0"/>
          </a:p>
          <a:p>
            <a:pPr marL="228600" indent="-228600">
              <a:buFont typeface="+mj-lt"/>
              <a:buAutoNum type="arabicPeriod"/>
            </a:pPr>
            <a:endParaRPr lang="en-US" dirty="0" smtClean="0"/>
          </a:p>
          <a:p>
            <a:pPr marL="228600" indent="-228600">
              <a:buFont typeface="+mj-lt"/>
              <a:buAutoNum type="arabicPeriod"/>
            </a:pPr>
            <a:r>
              <a:rPr lang="en-US" b="1" dirty="0" smtClean="0"/>
              <a:t>Reactive responses </a:t>
            </a:r>
            <a:r>
              <a:rPr lang="en-US" dirty="0" smtClean="0"/>
              <a:t>-  like reflex responses that the body</a:t>
            </a:r>
            <a:r>
              <a:rPr lang="en-US" baseline="0" dirty="0" smtClean="0"/>
              <a:t> uses them when the body is surprised by external obstacles that it was not aware of them in advance like slipping or tripping during the walking.</a:t>
            </a:r>
          </a:p>
          <a:p>
            <a:pPr marL="0" indent="0">
              <a:buFontTx/>
              <a:buNone/>
            </a:pPr>
            <a:r>
              <a:rPr lang="en-US" b="1" u="sng" baseline="0" dirty="0" smtClean="0"/>
              <a:t>The body’s aim is to try and keep the Line of the gravity over current base of support by returning the center of mass to its initial location after perturbation occurrence</a:t>
            </a:r>
            <a:r>
              <a:rPr lang="en-US" baseline="0" dirty="0" smtClean="0"/>
              <a:t>. This strategy is called Automatic Postural Adjustment (APT)</a:t>
            </a:r>
          </a:p>
          <a:p>
            <a:pPr marL="0" indent="0">
              <a:buFontTx/>
              <a:buNone/>
            </a:pPr>
            <a:r>
              <a:rPr lang="en-US" baseline="0" dirty="0" smtClean="0"/>
              <a:t>If the first strategy ( APT) is unable to keep the Line of the gravity over current base of support, </a:t>
            </a:r>
            <a:r>
              <a:rPr lang="en-US" b="1" u="sng" baseline="0" dirty="0" smtClean="0"/>
              <a:t>the second strategy  </a:t>
            </a:r>
            <a:r>
              <a:rPr lang="en-US" b="0" u="none" baseline="0" dirty="0" smtClean="0"/>
              <a:t>is </a:t>
            </a:r>
            <a:r>
              <a:rPr lang="en-US" baseline="0" dirty="0" smtClean="0"/>
              <a:t>called a compensatory step- will be executed. In this case the body will try to create a new location of Center of mass that will be safe. The body creates this location by performing a compensatory step to the opposite side of the perturbation to enlarge the base of support. </a:t>
            </a:r>
          </a:p>
          <a:p>
            <a:pPr marL="0" indent="0">
              <a:buFontTx/>
              <a:buNone/>
            </a:pPr>
            <a:endParaRPr lang="en-US" baseline="0" dirty="0" smtClean="0"/>
          </a:p>
          <a:p>
            <a:pPr marL="0" indent="0">
              <a:buFontTx/>
              <a:buNone/>
            </a:pPr>
            <a:endParaRPr lang="en-US" baseline="0" dirty="0" smtClean="0"/>
          </a:p>
          <a:p>
            <a:pPr marL="0" indent="0">
              <a:buFontTx/>
              <a:buNone/>
            </a:pPr>
            <a:endParaRPr lang="en-US" baseline="0" dirty="0" smtClean="0"/>
          </a:p>
          <a:p>
            <a:pPr marL="0" indent="0">
              <a:buFontTx/>
              <a:buNone/>
            </a:pPr>
            <a:endParaRPr lang="en-US" baseline="0" dirty="0" smtClean="0"/>
          </a:p>
          <a:p>
            <a:pPr marL="0" indent="0">
              <a:buFontTx/>
              <a:buNone/>
            </a:pPr>
            <a:r>
              <a:rPr lang="en-US" baseline="0" dirty="0" smtClean="0"/>
              <a:t> </a:t>
            </a:r>
          </a:p>
          <a:p>
            <a:pPr marL="0" indent="0">
              <a:buFontTx/>
              <a:buNone/>
            </a:pPr>
            <a:endParaRPr lang="en-US" baseline="0" dirty="0" smtClean="0"/>
          </a:p>
          <a:p>
            <a:pPr marL="0" indent="0">
              <a:buFontTx/>
              <a:buNone/>
            </a:pPr>
            <a:endParaRPr lang="en-US" dirty="0" smtClean="0"/>
          </a:p>
          <a:p>
            <a:pPr>
              <a:buFontTx/>
              <a:buNone/>
            </a:pPr>
            <a:endParaRPr lang="en-US" dirty="0" smtClean="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98122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en-US" dirty="0" smtClean="0"/>
              <a:t>There are two main types of balance responses:</a:t>
            </a:r>
          </a:p>
          <a:p>
            <a:pPr marL="228600" indent="-228600">
              <a:buFont typeface="+mj-lt"/>
              <a:buAutoNum type="arabicPeriod"/>
            </a:pPr>
            <a:r>
              <a:rPr lang="en-US" b="1" dirty="0" smtClean="0"/>
              <a:t>Proactive responses </a:t>
            </a:r>
            <a:r>
              <a:rPr lang="en-US" dirty="0" smtClean="0"/>
              <a:t>- postural control responses that the body uses them when it is aware</a:t>
            </a:r>
            <a:r>
              <a:rPr lang="en-US" baseline="0" dirty="0" smtClean="0"/>
              <a:t> of coming balance disturbances ( expected perturbation) in advance. For example just walking on street without any surprising obstacles during the walking.  In this case the body “sees” and feels the sidewalk and plans its movement according to the sidewalk situation in advance. For instance, if the sidewalk is gliding  (oil or snow on it), the body decrease it’s movement and stabilizes itself </a:t>
            </a:r>
            <a:r>
              <a:rPr lang="en-US" u="sng" baseline="0" dirty="0" smtClean="0">
                <a:solidFill>
                  <a:srgbClr val="C00000"/>
                </a:solidFill>
              </a:rPr>
              <a:t>before </a:t>
            </a:r>
            <a:r>
              <a:rPr lang="en-US" u="none" baseline="0" dirty="0" smtClean="0">
                <a:solidFill>
                  <a:srgbClr val="C00000"/>
                </a:solidFill>
              </a:rPr>
              <a:t>walking on that and will be more careful while walking on it. </a:t>
            </a:r>
            <a:r>
              <a:rPr lang="en-US" b="1" i="0" u="sng" baseline="0" dirty="0" smtClean="0">
                <a:solidFill>
                  <a:srgbClr val="C00000"/>
                </a:solidFill>
              </a:rPr>
              <a:t>These kind of responses are responsible for </a:t>
            </a:r>
            <a:r>
              <a:rPr lang="en-US" b="1" i="0" u="sng" baseline="0" dirty="0" err="1" smtClean="0">
                <a:solidFill>
                  <a:srgbClr val="C00000"/>
                </a:solidFill>
              </a:rPr>
              <a:t>maintaing</a:t>
            </a:r>
            <a:r>
              <a:rPr lang="en-US" b="1" i="0" u="sng" baseline="0" dirty="0" smtClean="0">
                <a:solidFill>
                  <a:srgbClr val="C00000"/>
                </a:solidFill>
              </a:rPr>
              <a:t> the line of gravity over the base of support continuously during the task performance.</a:t>
            </a:r>
            <a:endParaRPr lang="en-US" b="1" i="0" u="sng" dirty="0" smtClean="0">
              <a:solidFill>
                <a:srgbClr val="C00000"/>
              </a:solidFill>
            </a:endParaRPr>
          </a:p>
          <a:p>
            <a:pPr marL="228600" indent="-228600">
              <a:buFont typeface="+mj-lt"/>
              <a:buAutoNum type="arabicPeriod"/>
            </a:pPr>
            <a:endParaRPr lang="en-US" dirty="0" smtClean="0"/>
          </a:p>
          <a:p>
            <a:pPr marL="228600" indent="-228600">
              <a:buFont typeface="+mj-lt"/>
              <a:buAutoNum type="arabicPeriod"/>
            </a:pPr>
            <a:endParaRPr lang="en-US" dirty="0" smtClean="0"/>
          </a:p>
          <a:p>
            <a:pPr marL="228600" indent="-228600">
              <a:buFont typeface="+mj-lt"/>
              <a:buAutoNum type="arabicPeriod"/>
            </a:pPr>
            <a:r>
              <a:rPr lang="en-US" b="1" dirty="0" smtClean="0"/>
              <a:t>Reactive responses </a:t>
            </a:r>
            <a:r>
              <a:rPr lang="en-US" dirty="0" smtClean="0"/>
              <a:t>-  like reflex responses that the body</a:t>
            </a:r>
            <a:r>
              <a:rPr lang="en-US" baseline="0" dirty="0" smtClean="0"/>
              <a:t> uses them when the body is surprised by external obstacles that it was not aware of them in advance like slipping or tripping during the walking.</a:t>
            </a:r>
          </a:p>
          <a:p>
            <a:pPr marL="0" indent="0">
              <a:buFontTx/>
              <a:buNone/>
            </a:pPr>
            <a:r>
              <a:rPr lang="en-US" b="1" u="sng" baseline="0" dirty="0" smtClean="0"/>
              <a:t>The body’s aim is to try and keep the Line of the gravity over current base of support by returning the center of mass to its initial location after perturbation occurrence</a:t>
            </a:r>
            <a:r>
              <a:rPr lang="en-US" baseline="0" dirty="0" smtClean="0"/>
              <a:t>. This strategy is called Automatic Postural Adjustment (APT)</a:t>
            </a:r>
          </a:p>
          <a:p>
            <a:pPr marL="0" indent="0">
              <a:buFontTx/>
              <a:buNone/>
            </a:pPr>
            <a:r>
              <a:rPr lang="en-US" baseline="0" dirty="0" smtClean="0"/>
              <a:t>If the first strategy ( APT) is unable to keep the Line of the gravity over current base of support, </a:t>
            </a:r>
            <a:r>
              <a:rPr lang="en-US" b="1" u="sng" baseline="0" dirty="0" smtClean="0"/>
              <a:t>the second strategy  </a:t>
            </a:r>
            <a:r>
              <a:rPr lang="en-US" b="0" u="none" baseline="0" dirty="0" smtClean="0"/>
              <a:t>is </a:t>
            </a:r>
            <a:r>
              <a:rPr lang="en-US" baseline="0" dirty="0" smtClean="0"/>
              <a:t>called a compensatory step- will be executed. In this case the body will try to create a new location of Center of mass that will be safe. The body creates this location by performing a compensatory step to the opposite side of the perturbation to enlarge the base of support. </a:t>
            </a:r>
          </a:p>
          <a:p>
            <a:pPr marL="0" indent="0">
              <a:buFontTx/>
              <a:buNone/>
            </a:pPr>
            <a:endParaRPr lang="en-US" baseline="0" dirty="0" smtClean="0"/>
          </a:p>
          <a:p>
            <a:pPr marL="0" indent="0">
              <a:buFontTx/>
              <a:buNone/>
            </a:pPr>
            <a:endParaRPr lang="en-US" baseline="0" dirty="0" smtClean="0"/>
          </a:p>
          <a:p>
            <a:pPr marL="0" indent="0">
              <a:buFontTx/>
              <a:buNone/>
            </a:pPr>
            <a:endParaRPr lang="en-US" baseline="0" dirty="0" smtClean="0"/>
          </a:p>
          <a:p>
            <a:pPr marL="0" indent="0">
              <a:buFontTx/>
              <a:buNone/>
            </a:pPr>
            <a:endParaRPr lang="en-US" baseline="0" dirty="0" smtClean="0"/>
          </a:p>
          <a:p>
            <a:pPr marL="0" indent="0">
              <a:buFontTx/>
              <a:buNone/>
            </a:pPr>
            <a:r>
              <a:rPr lang="en-US" baseline="0" dirty="0" smtClean="0"/>
              <a:t> </a:t>
            </a:r>
          </a:p>
          <a:p>
            <a:pPr marL="0" indent="0">
              <a:buFontTx/>
              <a:buNone/>
            </a:pPr>
            <a:endParaRPr lang="en-US" baseline="0" dirty="0" smtClean="0"/>
          </a:p>
          <a:p>
            <a:pPr marL="0" indent="0">
              <a:buFontTx/>
              <a:buNone/>
            </a:pPr>
            <a:endParaRPr lang="en-US" dirty="0" smtClean="0"/>
          </a:p>
          <a:p>
            <a:pPr>
              <a:buFontTx/>
              <a:buNone/>
            </a:pPr>
            <a:endParaRPr lang="en-US" dirty="0" smtClean="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535365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en-US" dirty="0" smtClean="0"/>
              <a:t>There are two main types of balance responses:</a:t>
            </a:r>
          </a:p>
          <a:p>
            <a:pPr marL="228600" indent="-228600">
              <a:buFont typeface="+mj-lt"/>
              <a:buAutoNum type="arabicPeriod"/>
            </a:pPr>
            <a:r>
              <a:rPr lang="en-US" b="1" dirty="0" smtClean="0"/>
              <a:t>Proactive responses </a:t>
            </a:r>
            <a:r>
              <a:rPr lang="en-US" dirty="0" smtClean="0"/>
              <a:t>- postural control responses that the body uses them when it is aware</a:t>
            </a:r>
            <a:r>
              <a:rPr lang="en-US" baseline="0" dirty="0" smtClean="0"/>
              <a:t> of coming balance disturbances ( expected perturbation) in advance. For example just walking on street without any surprising obstacles during the walking.  In this case the body “sees” and feels the sidewalk and plans its movement according to the sidewalk situation in advance. For instance, if the sidewalk is gliding  (oil or snow on it), the body decrease it’s movement and stabilizes itself </a:t>
            </a:r>
            <a:r>
              <a:rPr lang="en-US" u="sng" baseline="0" dirty="0" smtClean="0">
                <a:solidFill>
                  <a:srgbClr val="C00000"/>
                </a:solidFill>
              </a:rPr>
              <a:t>before </a:t>
            </a:r>
            <a:r>
              <a:rPr lang="en-US" u="none" baseline="0" dirty="0" smtClean="0">
                <a:solidFill>
                  <a:srgbClr val="C00000"/>
                </a:solidFill>
              </a:rPr>
              <a:t>walking on that and will be more careful while walking on it. </a:t>
            </a:r>
            <a:r>
              <a:rPr lang="en-US" b="1" i="0" u="sng" baseline="0" dirty="0" smtClean="0">
                <a:solidFill>
                  <a:srgbClr val="C00000"/>
                </a:solidFill>
              </a:rPr>
              <a:t>These kind of responses are responsible for </a:t>
            </a:r>
            <a:r>
              <a:rPr lang="en-US" b="1" i="0" u="sng" baseline="0" dirty="0" err="1" smtClean="0">
                <a:solidFill>
                  <a:srgbClr val="C00000"/>
                </a:solidFill>
              </a:rPr>
              <a:t>maintaing</a:t>
            </a:r>
            <a:r>
              <a:rPr lang="en-US" b="1" i="0" u="sng" baseline="0" dirty="0" smtClean="0">
                <a:solidFill>
                  <a:srgbClr val="C00000"/>
                </a:solidFill>
              </a:rPr>
              <a:t> the line of gravity over the base of support continuously during the task performance.</a:t>
            </a:r>
            <a:endParaRPr lang="en-US" b="1" i="0" u="sng" dirty="0" smtClean="0">
              <a:solidFill>
                <a:srgbClr val="C00000"/>
              </a:solidFill>
            </a:endParaRPr>
          </a:p>
          <a:p>
            <a:pPr marL="228600" indent="-228600">
              <a:buFont typeface="+mj-lt"/>
              <a:buAutoNum type="arabicPeriod"/>
            </a:pPr>
            <a:endParaRPr lang="en-US" dirty="0" smtClean="0"/>
          </a:p>
          <a:p>
            <a:pPr marL="228600" indent="-228600">
              <a:buFont typeface="+mj-lt"/>
              <a:buAutoNum type="arabicPeriod"/>
            </a:pPr>
            <a:endParaRPr lang="en-US" dirty="0" smtClean="0"/>
          </a:p>
          <a:p>
            <a:pPr marL="228600" indent="-228600">
              <a:buFont typeface="+mj-lt"/>
              <a:buAutoNum type="arabicPeriod"/>
            </a:pPr>
            <a:r>
              <a:rPr lang="en-US" b="1" dirty="0" smtClean="0"/>
              <a:t>Reactive responses </a:t>
            </a:r>
            <a:r>
              <a:rPr lang="en-US" dirty="0" smtClean="0"/>
              <a:t>-  like reflex responses that the body</a:t>
            </a:r>
            <a:r>
              <a:rPr lang="en-US" baseline="0" dirty="0" smtClean="0"/>
              <a:t> uses them when the body is surprised by external obstacles that it was not aware of them in advance like slipping or tripping during the walking.</a:t>
            </a:r>
          </a:p>
          <a:p>
            <a:pPr marL="0" indent="0">
              <a:buFontTx/>
              <a:buNone/>
            </a:pPr>
            <a:r>
              <a:rPr lang="en-US" b="1" u="sng" baseline="0" dirty="0" smtClean="0"/>
              <a:t>The body’s aim is to try and keep the Line of the gravity over current base of support by returning the center of mass to its initial location after perturbation occurrence</a:t>
            </a:r>
            <a:r>
              <a:rPr lang="en-US" baseline="0" dirty="0" smtClean="0"/>
              <a:t>. This strategy is called Automatic Postural Adjustment (APT)</a:t>
            </a:r>
          </a:p>
          <a:p>
            <a:pPr marL="0" indent="0">
              <a:buFontTx/>
              <a:buNone/>
            </a:pPr>
            <a:r>
              <a:rPr lang="en-US" baseline="0" dirty="0" smtClean="0"/>
              <a:t>If the first strategy ( APT) is unable to keep the Line of the gravity over current base of support, </a:t>
            </a:r>
            <a:r>
              <a:rPr lang="en-US" b="1" u="sng" baseline="0" dirty="0" smtClean="0"/>
              <a:t>the second strategy  </a:t>
            </a:r>
            <a:r>
              <a:rPr lang="en-US" b="0" u="none" baseline="0" dirty="0" smtClean="0"/>
              <a:t>is </a:t>
            </a:r>
            <a:r>
              <a:rPr lang="en-US" baseline="0" dirty="0" smtClean="0"/>
              <a:t>called a compensatory step- will be executed. In this case the body will try to create a new location of Center of mass that will be safe. The body creates this location by performing a compensatory step to the opposite side of the perturbation to enlarge the base of support. </a:t>
            </a:r>
          </a:p>
          <a:p>
            <a:pPr marL="0" indent="0">
              <a:buFontTx/>
              <a:buNone/>
            </a:pPr>
            <a:endParaRPr lang="en-US" baseline="0" dirty="0" smtClean="0"/>
          </a:p>
          <a:p>
            <a:pPr marL="0" indent="0">
              <a:buFontTx/>
              <a:buNone/>
            </a:pPr>
            <a:endParaRPr lang="en-US" baseline="0" dirty="0" smtClean="0"/>
          </a:p>
          <a:p>
            <a:pPr marL="0" indent="0">
              <a:buFontTx/>
              <a:buNone/>
            </a:pPr>
            <a:endParaRPr lang="en-US" baseline="0" dirty="0" smtClean="0"/>
          </a:p>
          <a:p>
            <a:pPr marL="0" indent="0">
              <a:buFontTx/>
              <a:buNone/>
            </a:pPr>
            <a:endParaRPr lang="en-US" baseline="0" dirty="0" smtClean="0"/>
          </a:p>
          <a:p>
            <a:pPr marL="0" indent="0">
              <a:buFontTx/>
              <a:buNone/>
            </a:pPr>
            <a:r>
              <a:rPr lang="en-US" baseline="0" dirty="0" smtClean="0"/>
              <a:t> </a:t>
            </a:r>
          </a:p>
          <a:p>
            <a:pPr marL="0" indent="0">
              <a:buFontTx/>
              <a:buNone/>
            </a:pPr>
            <a:endParaRPr lang="en-US" baseline="0" dirty="0" smtClean="0"/>
          </a:p>
          <a:p>
            <a:pPr marL="0" indent="0">
              <a:buFontTx/>
              <a:buNone/>
            </a:pPr>
            <a:endParaRPr lang="en-US" dirty="0" smtClean="0"/>
          </a:p>
          <a:p>
            <a:pPr>
              <a:buFontTx/>
              <a:buNone/>
            </a:pPr>
            <a:endParaRPr lang="en-US" dirty="0" smtClean="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587763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937128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829381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Movement - COM – Shifting Change</a:t>
            </a:r>
            <a:r>
              <a:rPr lang="en-US" baseline="0" dirty="0" smtClean="0"/>
              <a:t> in COG mechanoreceptors in sensory and Deep sensation soft tissue muscle spindle and </a:t>
            </a:r>
            <a:r>
              <a:rPr lang="en-US" baseline="0" dirty="0" err="1" smtClean="0"/>
              <a:t>golgi</a:t>
            </a:r>
            <a:r>
              <a:rPr lang="en-US" baseline="0" dirty="0" smtClean="0"/>
              <a:t> in tendons and vestibular and sensational result </a:t>
            </a:r>
            <a:endParaRPr lang="en-US" dirty="0"/>
          </a:p>
        </p:txBody>
      </p:sp>
      <p:sp>
        <p:nvSpPr>
          <p:cNvPr id="4" name="Footer Placeholder 3"/>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2096489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59CC0C70-13AC-4855-B110-9CA8AD509FCD}" type="datetime1">
              <a:rPr lang="en-US" smtClean="0"/>
              <a:t>9/20/2017</a:t>
            </a:fld>
            <a:endParaRPr lang="en-US"/>
          </a:p>
        </p:txBody>
      </p:sp>
      <p:sp>
        <p:nvSpPr>
          <p:cNvPr id="5" name="Footer Placeholder 4"/>
          <p:cNvSpPr>
            <a:spLocks noGrp="1"/>
          </p:cNvSpPr>
          <p:nvPr>
            <p:ph type="ftr" sz="quarter" idx="11"/>
          </p:nvPr>
        </p:nvSpPr>
        <p:spPr/>
        <p:txBody>
          <a:bodyPr/>
          <a:lstStyle/>
          <a:p>
            <a:pPr>
              <a:defRPr/>
            </a:pPr>
            <a:r>
              <a:rPr lang="en-US" smtClean="0"/>
              <a:t>XXVI International Conference on Sports rehabilitation and Traumatology</a:t>
            </a:r>
            <a:endParaRPr lang="en-US"/>
          </a:p>
        </p:txBody>
      </p:sp>
      <p:sp>
        <p:nvSpPr>
          <p:cNvPr id="6" name="Slide Number Placeholder 5"/>
          <p:cNvSpPr>
            <a:spLocks noGrp="1"/>
          </p:cNvSpPr>
          <p:nvPr>
            <p:ph type="sldNum" sz="quarter" idx="12"/>
          </p:nvPr>
        </p:nvSpPr>
        <p:spPr/>
        <p:txBody>
          <a:bodyPr/>
          <a:lstStyle/>
          <a:p>
            <a:pPr>
              <a:defRPr/>
            </a:pPr>
            <a:fld id="{4201410A-2B45-40DD-8C74-2CD4E3C41ED1}" type="slidenum">
              <a:rPr lang="en-US" smtClean="0"/>
              <a:pPr>
                <a:defRPr/>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1C512E5-4E2A-44B2-AE20-90214017F08E}" type="datetime1">
              <a:rPr lang="en-US" smtClean="0"/>
              <a:t>9/20/2017</a:t>
            </a:fld>
            <a:endParaRPr lang="en-US"/>
          </a:p>
        </p:txBody>
      </p:sp>
      <p:sp>
        <p:nvSpPr>
          <p:cNvPr id="5" name="Footer Placeholder 4"/>
          <p:cNvSpPr>
            <a:spLocks noGrp="1"/>
          </p:cNvSpPr>
          <p:nvPr>
            <p:ph type="ftr" sz="quarter" idx="11"/>
          </p:nvPr>
        </p:nvSpPr>
        <p:spPr/>
        <p:txBody>
          <a:bodyPr/>
          <a:lstStyle/>
          <a:p>
            <a:pPr>
              <a:defRPr/>
            </a:pPr>
            <a:r>
              <a:rPr lang="en-US" smtClean="0"/>
              <a:t>XXVI International Conference on Sports rehabilitation and Traumatology</a:t>
            </a:r>
            <a:endParaRPr lang="en-US"/>
          </a:p>
        </p:txBody>
      </p:sp>
      <p:sp>
        <p:nvSpPr>
          <p:cNvPr id="6" name="Slide Number Placeholder 5"/>
          <p:cNvSpPr>
            <a:spLocks noGrp="1"/>
          </p:cNvSpPr>
          <p:nvPr>
            <p:ph type="sldNum" sz="quarter" idx="12"/>
          </p:nvPr>
        </p:nvSpPr>
        <p:spPr/>
        <p:txBody>
          <a:bodyPr/>
          <a:lstStyle/>
          <a:p>
            <a:pPr>
              <a:defRPr/>
            </a:pPr>
            <a:fld id="{49F44A8B-6839-418C-BC95-8D35E3CA46C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58F362A6-6475-489A-99BE-418525C23B53}" type="datetime1">
              <a:rPr lang="en-US" smtClean="0"/>
              <a:t>9/20/2017</a:t>
            </a:fld>
            <a:endParaRPr lang="en-US"/>
          </a:p>
        </p:txBody>
      </p:sp>
      <p:sp>
        <p:nvSpPr>
          <p:cNvPr id="5" name="Footer Placeholder 4"/>
          <p:cNvSpPr>
            <a:spLocks noGrp="1"/>
          </p:cNvSpPr>
          <p:nvPr>
            <p:ph type="ftr" sz="quarter" idx="11"/>
          </p:nvPr>
        </p:nvSpPr>
        <p:spPr/>
        <p:txBody>
          <a:bodyPr/>
          <a:lstStyle/>
          <a:p>
            <a:pPr>
              <a:defRPr/>
            </a:pPr>
            <a:r>
              <a:rPr lang="en-US" smtClean="0"/>
              <a:t>XXVI International Conference on Sports rehabilitation and Traumatology</a:t>
            </a:r>
            <a:endParaRPr lang="en-US"/>
          </a:p>
        </p:txBody>
      </p:sp>
      <p:sp>
        <p:nvSpPr>
          <p:cNvPr id="6" name="Slide Number Placeholder 5"/>
          <p:cNvSpPr>
            <a:spLocks noGrp="1"/>
          </p:cNvSpPr>
          <p:nvPr>
            <p:ph type="sldNum" sz="quarter" idx="12"/>
          </p:nvPr>
        </p:nvSpPr>
        <p:spPr/>
        <p:txBody>
          <a:bodyPr/>
          <a:lstStyle/>
          <a:p>
            <a:pPr>
              <a:defRPr/>
            </a:pPr>
            <a:fld id="{07BA58A7-8F60-47EB-BDA8-429BD1C730CA}"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3D92568-36C3-49E3-B063-0DD48A096CEA}" type="datetime1">
              <a:rPr lang="en-US" smtClean="0"/>
              <a:t>9/20/2017</a:t>
            </a:fld>
            <a:endParaRPr lang="en-US"/>
          </a:p>
        </p:txBody>
      </p:sp>
      <p:sp>
        <p:nvSpPr>
          <p:cNvPr id="5" name="Footer Placeholder 4"/>
          <p:cNvSpPr>
            <a:spLocks noGrp="1"/>
          </p:cNvSpPr>
          <p:nvPr>
            <p:ph type="ftr" sz="quarter" idx="11"/>
          </p:nvPr>
        </p:nvSpPr>
        <p:spPr/>
        <p:txBody>
          <a:bodyPr/>
          <a:lstStyle/>
          <a:p>
            <a:pPr>
              <a:defRPr/>
            </a:pPr>
            <a:r>
              <a:rPr lang="en-US" smtClean="0"/>
              <a:t>XXVI International Conference on Sports rehabilitation and Traumatology</a:t>
            </a:r>
            <a:endParaRPr lang="en-US"/>
          </a:p>
        </p:txBody>
      </p:sp>
      <p:sp>
        <p:nvSpPr>
          <p:cNvPr id="6" name="Slide Number Placeholder 5"/>
          <p:cNvSpPr>
            <a:spLocks noGrp="1"/>
          </p:cNvSpPr>
          <p:nvPr>
            <p:ph type="sldNum" sz="quarter" idx="12"/>
          </p:nvPr>
        </p:nvSpPr>
        <p:spPr/>
        <p:txBody>
          <a:bodyPr/>
          <a:lstStyle/>
          <a:p>
            <a:pPr>
              <a:defRPr/>
            </a:pPr>
            <a:fld id="{CC34861B-FA74-4CFE-B043-7A9511ACA3FB}"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855EAC95-7C5F-4205-8F3F-0B2A0D752A08}" type="datetime1">
              <a:rPr lang="en-US" smtClean="0"/>
              <a:t>9/20/2017</a:t>
            </a:fld>
            <a:endParaRPr lang="en-US"/>
          </a:p>
        </p:txBody>
      </p:sp>
      <p:sp>
        <p:nvSpPr>
          <p:cNvPr id="5" name="Footer Placeholder 4"/>
          <p:cNvSpPr>
            <a:spLocks noGrp="1"/>
          </p:cNvSpPr>
          <p:nvPr>
            <p:ph type="ftr" sz="quarter" idx="11"/>
          </p:nvPr>
        </p:nvSpPr>
        <p:spPr/>
        <p:txBody>
          <a:bodyPr/>
          <a:lstStyle/>
          <a:p>
            <a:pPr>
              <a:defRPr/>
            </a:pPr>
            <a:r>
              <a:rPr lang="en-US" smtClean="0"/>
              <a:t>XXVI International Conference on Sports rehabilitation and Traumatology</a:t>
            </a:r>
            <a:endParaRPr lang="en-US"/>
          </a:p>
        </p:txBody>
      </p:sp>
      <p:sp>
        <p:nvSpPr>
          <p:cNvPr id="6" name="Slide Number Placeholder 5"/>
          <p:cNvSpPr>
            <a:spLocks noGrp="1"/>
          </p:cNvSpPr>
          <p:nvPr>
            <p:ph type="sldNum" sz="quarter" idx="12"/>
          </p:nvPr>
        </p:nvSpPr>
        <p:spPr/>
        <p:txBody>
          <a:bodyPr/>
          <a:lstStyle/>
          <a:p>
            <a:pPr>
              <a:defRPr/>
            </a:pPr>
            <a:fld id="{2B0892C5-AD92-4E32-84C0-74E427DC99D7}" type="slidenum">
              <a:rPr lang="en-US" smtClean="0"/>
              <a:pPr>
                <a:defRPr/>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02406237-94D6-4F04-9A59-A0A168475B89}" type="datetime1">
              <a:rPr lang="en-US" smtClean="0"/>
              <a:t>9/20/2017</a:t>
            </a:fld>
            <a:endParaRPr lang="en-US"/>
          </a:p>
        </p:txBody>
      </p:sp>
      <p:sp>
        <p:nvSpPr>
          <p:cNvPr id="6" name="Footer Placeholder 5"/>
          <p:cNvSpPr>
            <a:spLocks noGrp="1"/>
          </p:cNvSpPr>
          <p:nvPr>
            <p:ph type="ftr" sz="quarter" idx="11"/>
          </p:nvPr>
        </p:nvSpPr>
        <p:spPr/>
        <p:txBody>
          <a:bodyPr/>
          <a:lstStyle/>
          <a:p>
            <a:pPr>
              <a:defRPr/>
            </a:pPr>
            <a:r>
              <a:rPr lang="en-US" smtClean="0"/>
              <a:t>XXVI International Conference on Sports rehabilitation and Traumatology</a:t>
            </a:r>
            <a:endParaRPr lang="en-US"/>
          </a:p>
        </p:txBody>
      </p:sp>
      <p:sp>
        <p:nvSpPr>
          <p:cNvPr id="7" name="Slide Number Placeholder 6"/>
          <p:cNvSpPr>
            <a:spLocks noGrp="1"/>
          </p:cNvSpPr>
          <p:nvPr>
            <p:ph type="sldNum" sz="quarter" idx="12"/>
          </p:nvPr>
        </p:nvSpPr>
        <p:spPr/>
        <p:txBody>
          <a:bodyPr/>
          <a:lstStyle/>
          <a:p>
            <a:pPr>
              <a:defRPr/>
            </a:pPr>
            <a:fld id="{46D9E294-CB97-45A7-9AD8-9443ECD79C7F}"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8C8F572E-5514-4068-8E9F-530DF885E8C7}" type="datetime1">
              <a:rPr lang="en-US" smtClean="0"/>
              <a:t>9/20/2017</a:t>
            </a:fld>
            <a:endParaRPr lang="en-US"/>
          </a:p>
        </p:txBody>
      </p:sp>
      <p:sp>
        <p:nvSpPr>
          <p:cNvPr id="8" name="Footer Placeholder 7"/>
          <p:cNvSpPr>
            <a:spLocks noGrp="1"/>
          </p:cNvSpPr>
          <p:nvPr>
            <p:ph type="ftr" sz="quarter" idx="11"/>
          </p:nvPr>
        </p:nvSpPr>
        <p:spPr/>
        <p:txBody>
          <a:bodyPr/>
          <a:lstStyle/>
          <a:p>
            <a:pPr>
              <a:defRPr/>
            </a:pPr>
            <a:r>
              <a:rPr lang="en-US" smtClean="0"/>
              <a:t>XXVI International Conference on Sports rehabilitation and Traumatology</a:t>
            </a:r>
            <a:endParaRPr lang="en-US"/>
          </a:p>
        </p:txBody>
      </p:sp>
      <p:sp>
        <p:nvSpPr>
          <p:cNvPr id="9" name="Slide Number Placeholder 8"/>
          <p:cNvSpPr>
            <a:spLocks noGrp="1"/>
          </p:cNvSpPr>
          <p:nvPr>
            <p:ph type="sldNum" sz="quarter" idx="12"/>
          </p:nvPr>
        </p:nvSpPr>
        <p:spPr/>
        <p:txBody>
          <a:bodyPr/>
          <a:lstStyle/>
          <a:p>
            <a:pPr>
              <a:defRPr/>
            </a:pPr>
            <a:fld id="{7B675BF5-BCB1-4FEE-8EAB-131843BDDEDF}" type="slidenum">
              <a:rPr lang="en-US" smtClean="0"/>
              <a:pPr>
                <a:defRPr/>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096A1618-B8A2-458D-91EB-E03E2E432E2E}" type="datetime1">
              <a:rPr lang="en-US" smtClean="0"/>
              <a:t>9/20/2017</a:t>
            </a:fld>
            <a:endParaRPr lang="en-US"/>
          </a:p>
        </p:txBody>
      </p:sp>
      <p:sp>
        <p:nvSpPr>
          <p:cNvPr id="4" name="Footer Placeholder 3"/>
          <p:cNvSpPr>
            <a:spLocks noGrp="1"/>
          </p:cNvSpPr>
          <p:nvPr>
            <p:ph type="ftr" sz="quarter" idx="11"/>
          </p:nvPr>
        </p:nvSpPr>
        <p:spPr/>
        <p:txBody>
          <a:bodyPr/>
          <a:lstStyle/>
          <a:p>
            <a:pPr>
              <a:defRPr/>
            </a:pPr>
            <a:r>
              <a:rPr lang="en-US" smtClean="0"/>
              <a:t>XXVI International Conference on Sports rehabilitation and Traumatology</a:t>
            </a:r>
            <a:endParaRPr lang="en-US"/>
          </a:p>
        </p:txBody>
      </p:sp>
      <p:sp>
        <p:nvSpPr>
          <p:cNvPr id="5" name="Slide Number Placeholder 4"/>
          <p:cNvSpPr>
            <a:spLocks noGrp="1"/>
          </p:cNvSpPr>
          <p:nvPr>
            <p:ph type="sldNum" sz="quarter" idx="12"/>
          </p:nvPr>
        </p:nvSpPr>
        <p:spPr/>
        <p:txBody>
          <a:bodyPr/>
          <a:lstStyle/>
          <a:p>
            <a:pPr>
              <a:defRPr/>
            </a:pPr>
            <a:fld id="{A39D1171-2F35-4157-9EC1-E755A278F2D4}"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2434D40-A927-4C24-9667-2E091C92BA2C}" type="datetime1">
              <a:rPr lang="en-US" smtClean="0"/>
              <a:t>9/20/2017</a:t>
            </a:fld>
            <a:endParaRPr lang="en-US"/>
          </a:p>
        </p:txBody>
      </p:sp>
      <p:sp>
        <p:nvSpPr>
          <p:cNvPr id="3" name="Footer Placeholder 2"/>
          <p:cNvSpPr>
            <a:spLocks noGrp="1"/>
          </p:cNvSpPr>
          <p:nvPr>
            <p:ph type="ftr" sz="quarter" idx="11"/>
          </p:nvPr>
        </p:nvSpPr>
        <p:spPr/>
        <p:txBody>
          <a:bodyPr/>
          <a:lstStyle/>
          <a:p>
            <a:pPr>
              <a:defRPr/>
            </a:pPr>
            <a:r>
              <a:rPr lang="en-US" smtClean="0"/>
              <a:t>XXVI International Conference on Sports rehabilitation and Traumatology</a:t>
            </a:r>
            <a:endParaRPr lang="en-US" dirty="0"/>
          </a:p>
        </p:txBody>
      </p:sp>
      <p:sp>
        <p:nvSpPr>
          <p:cNvPr id="4" name="Slide Number Placeholder 3"/>
          <p:cNvSpPr>
            <a:spLocks noGrp="1"/>
          </p:cNvSpPr>
          <p:nvPr>
            <p:ph type="sldNum" sz="quarter" idx="12"/>
          </p:nvPr>
        </p:nvSpPr>
        <p:spPr/>
        <p:txBody>
          <a:bodyPr/>
          <a:lstStyle/>
          <a:p>
            <a:pPr>
              <a:defRPr/>
            </a:pPr>
            <a:fld id="{D763F174-D9CD-480A-9A95-CFC0E3445C7D}"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51426EF7-EFF1-47A8-98F0-3095EB505FFF}" type="datetime1">
              <a:rPr lang="en-US" smtClean="0"/>
              <a:t>9/20/2017</a:t>
            </a:fld>
            <a:endParaRPr lang="en-US"/>
          </a:p>
        </p:txBody>
      </p:sp>
      <p:sp>
        <p:nvSpPr>
          <p:cNvPr id="6" name="Footer Placeholder 5"/>
          <p:cNvSpPr>
            <a:spLocks noGrp="1"/>
          </p:cNvSpPr>
          <p:nvPr>
            <p:ph type="ftr" sz="quarter" idx="11"/>
          </p:nvPr>
        </p:nvSpPr>
        <p:spPr/>
        <p:txBody>
          <a:bodyPr/>
          <a:lstStyle/>
          <a:p>
            <a:pPr>
              <a:defRPr/>
            </a:pPr>
            <a:r>
              <a:rPr lang="en-US" smtClean="0"/>
              <a:t>XXVI International Conference on Sports rehabilitation and Traumatology</a:t>
            </a:r>
            <a:endParaRPr lang="en-US"/>
          </a:p>
        </p:txBody>
      </p:sp>
      <p:sp>
        <p:nvSpPr>
          <p:cNvPr id="7" name="Slide Number Placeholder 6"/>
          <p:cNvSpPr>
            <a:spLocks noGrp="1"/>
          </p:cNvSpPr>
          <p:nvPr>
            <p:ph type="sldNum" sz="quarter" idx="12"/>
          </p:nvPr>
        </p:nvSpPr>
        <p:spPr/>
        <p:txBody>
          <a:bodyPr/>
          <a:lstStyle/>
          <a:p>
            <a:pPr>
              <a:defRPr/>
            </a:pPr>
            <a:fld id="{14FB80C2-F983-448D-A090-18139FB692DE}" type="slidenum">
              <a:rPr lang="en-US" smtClean="0"/>
              <a:pPr>
                <a:defRPr/>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8FC23CF-AFA5-4683-BDBE-67BB1F653979}" type="datetime1">
              <a:rPr lang="en-US" smtClean="0"/>
              <a:t>9/20/2017</a:t>
            </a:fld>
            <a:endParaRPr lang="en-US"/>
          </a:p>
        </p:txBody>
      </p:sp>
      <p:sp>
        <p:nvSpPr>
          <p:cNvPr id="6" name="Footer Placeholder 5"/>
          <p:cNvSpPr>
            <a:spLocks noGrp="1"/>
          </p:cNvSpPr>
          <p:nvPr>
            <p:ph type="ftr" sz="quarter" idx="11"/>
          </p:nvPr>
        </p:nvSpPr>
        <p:spPr/>
        <p:txBody>
          <a:bodyPr/>
          <a:lstStyle/>
          <a:p>
            <a:pPr>
              <a:defRPr/>
            </a:pPr>
            <a:r>
              <a:rPr lang="en-US" smtClean="0"/>
              <a:t>XXVI International Conference on Sports rehabilitation and Traumatology</a:t>
            </a:r>
            <a:endParaRPr lang="en-US"/>
          </a:p>
        </p:txBody>
      </p:sp>
      <p:sp>
        <p:nvSpPr>
          <p:cNvPr id="7" name="Slide Number Placeholder 6"/>
          <p:cNvSpPr>
            <a:spLocks noGrp="1"/>
          </p:cNvSpPr>
          <p:nvPr>
            <p:ph type="sldNum" sz="quarter" idx="12"/>
          </p:nvPr>
        </p:nvSpPr>
        <p:spPr/>
        <p:txBody>
          <a:bodyPr/>
          <a:lstStyle/>
          <a:p>
            <a:pPr>
              <a:defRPr/>
            </a:pPr>
            <a:fld id="{0D09128D-6533-4E6F-BBB2-F6A6CA16E9F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a:defRPr/>
            </a:pPr>
            <a:fld id="{DB8BF3D6-2874-400B-ADE3-3B7E9CCBBA4F}" type="datetime1">
              <a:rPr lang="en-US" smtClean="0"/>
              <a:t>9/20/2017</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defRPr/>
            </a:pPr>
            <a:r>
              <a:rPr lang="en-US" smtClean="0"/>
              <a:t>XXVI International Conference on Sports rehabilitation and Traumatology</a:t>
            </a:r>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a:defRPr/>
            </a:pPr>
            <a:fld id="{6CD06708-DC08-4FA1-A639-6070950EE8EE}"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hf sldNum="0"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1.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6" y="8965"/>
            <a:ext cx="9152965" cy="6844554"/>
          </a:xfrm>
          <a:prstGeom prst="rect">
            <a:avLst/>
          </a:prstGeom>
        </p:spPr>
      </p:pic>
      <p:sp>
        <p:nvSpPr>
          <p:cNvPr id="7"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75" y="304800"/>
            <a:ext cx="1470025"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9401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3" cstate="print"/>
          <a:srcRect/>
          <a:stretch>
            <a:fillRect/>
          </a:stretch>
        </p:blipFill>
        <p:spPr bwMode="auto">
          <a:xfrm>
            <a:off x="18361" y="402979"/>
            <a:ext cx="1466850" cy="447675"/>
          </a:xfrm>
          <a:prstGeom prst="rect">
            <a:avLst/>
          </a:prstGeom>
          <a:noFill/>
          <a:ln w="9525">
            <a:noFill/>
            <a:miter lim="800000"/>
            <a:headEnd/>
            <a:tailEnd/>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211" y="1297257"/>
            <a:ext cx="2520422" cy="429768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6046" y="1297257"/>
            <a:ext cx="2421440" cy="4297680"/>
          </a:xfrm>
          <a:prstGeom prst="rect">
            <a:avLst/>
          </a:prstGeom>
        </p:spPr>
      </p:pic>
      <p:sp>
        <p:nvSpPr>
          <p:cNvPr id="13" name="TextBox 12"/>
          <p:cNvSpPr txBox="1"/>
          <p:nvPr/>
        </p:nvSpPr>
        <p:spPr>
          <a:xfrm>
            <a:off x="1573323" y="5464103"/>
            <a:ext cx="2057400" cy="584775"/>
          </a:xfrm>
          <a:prstGeom prst="rect">
            <a:avLst/>
          </a:prstGeom>
          <a:noFill/>
        </p:spPr>
        <p:txBody>
          <a:bodyPr wrap="square" rtlCol="0">
            <a:spAutoFit/>
          </a:bodyPr>
          <a:lstStyle/>
          <a:p>
            <a:pPr algn="ctr"/>
            <a:r>
              <a:rPr lang="en-US" sz="3200" b="1" spc="-150" dirty="0">
                <a:solidFill>
                  <a:srgbClr val="5F5F5F"/>
                </a:solidFill>
                <a:latin typeface="Arial" pitchFamily="34" charset="0"/>
              </a:rPr>
              <a:t>Balance</a:t>
            </a:r>
          </a:p>
        </p:txBody>
      </p:sp>
      <p:sp>
        <p:nvSpPr>
          <p:cNvPr id="14" name="TextBox 13"/>
          <p:cNvSpPr txBox="1"/>
          <p:nvPr/>
        </p:nvSpPr>
        <p:spPr>
          <a:xfrm>
            <a:off x="4429822" y="5464102"/>
            <a:ext cx="4267200" cy="584775"/>
          </a:xfrm>
          <a:prstGeom prst="rect">
            <a:avLst/>
          </a:prstGeom>
          <a:noFill/>
        </p:spPr>
        <p:txBody>
          <a:bodyPr wrap="square" rtlCol="0">
            <a:spAutoFit/>
          </a:bodyPr>
          <a:lstStyle/>
          <a:p>
            <a:pPr algn="ctr"/>
            <a:r>
              <a:rPr lang="en-US" sz="3200" b="1" spc="-150" dirty="0" smtClean="0">
                <a:solidFill>
                  <a:srgbClr val="5F5F5F"/>
                </a:solidFill>
                <a:latin typeface="Arial" pitchFamily="34" charset="0"/>
              </a:rPr>
              <a:t>Compensatory Step</a:t>
            </a:r>
            <a:endParaRPr lang="en-US" sz="3200" b="1" spc="-150" dirty="0">
              <a:solidFill>
                <a:srgbClr val="5F5F5F"/>
              </a:solidFill>
              <a:latin typeface="Arial" pitchFamily="34" charset="0"/>
            </a:endParaRPr>
          </a:p>
        </p:txBody>
      </p:sp>
      <p:sp>
        <p:nvSpPr>
          <p:cNvPr id="10"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
        <p:nvSpPr>
          <p:cNvPr id="9" name="TextBox 8"/>
          <p:cNvSpPr txBox="1"/>
          <p:nvPr/>
        </p:nvSpPr>
        <p:spPr>
          <a:xfrm>
            <a:off x="2172341" y="356841"/>
            <a:ext cx="5178470" cy="584775"/>
          </a:xfrm>
          <a:prstGeom prst="rect">
            <a:avLst/>
          </a:prstGeom>
          <a:noFill/>
        </p:spPr>
        <p:txBody>
          <a:bodyPr wrap="square" rtlCol="0">
            <a:spAutoFit/>
          </a:bodyPr>
          <a:lstStyle/>
          <a:p>
            <a:pPr lvl="0" algn="ctr" rtl="0"/>
            <a:r>
              <a:rPr lang="en-US" altLang="zh-CN" sz="3200" b="1" spc="-150" dirty="0" smtClean="0">
                <a:solidFill>
                  <a:srgbClr val="5F5F5F"/>
                </a:solidFill>
                <a:latin typeface="Arial" pitchFamily="34" charset="0"/>
              </a:rPr>
              <a:t>Biomechanics</a:t>
            </a:r>
            <a:endParaRPr lang="he-IL" altLang="zh-CN" sz="3200" b="1" spc="-150" dirty="0">
              <a:solidFill>
                <a:srgbClr val="5F5F5F"/>
              </a:solidFill>
              <a:latin typeface="Arial" pitchFamily="34" charset="0"/>
            </a:endParaRPr>
          </a:p>
        </p:txBody>
      </p:sp>
    </p:spTree>
    <p:extLst>
      <p:ext uri="{BB962C8B-B14F-4D97-AF65-F5344CB8AC3E}">
        <p14:creationId xmlns:p14="http://schemas.microsoft.com/office/powerpoint/2010/main" val="25524637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5" cstate="print"/>
          <a:srcRect/>
          <a:stretch>
            <a:fillRect/>
          </a:stretch>
        </p:blipFill>
        <p:spPr bwMode="auto">
          <a:xfrm>
            <a:off x="18361" y="402979"/>
            <a:ext cx="1466850" cy="447675"/>
          </a:xfrm>
          <a:prstGeom prst="rect">
            <a:avLst/>
          </a:prstGeom>
          <a:noFill/>
          <a:ln w="9525">
            <a:noFill/>
            <a:miter lim="800000"/>
            <a:headEnd/>
            <a:tailEnd/>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756" y="1115828"/>
            <a:ext cx="8644771" cy="5605170"/>
          </a:xfrm>
          <a:prstGeom prst="rect">
            <a:avLst/>
          </a:prstGeom>
        </p:spPr>
      </p:pic>
      <p:pic>
        <p:nvPicPr>
          <p:cNvPr id="9" name="Ground reaction force prediction for gait analysisConverted.wmv">
            <a:hlinkClick r:id="" action="ppaction://media"/>
          </p:cNvPr>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1043805" y="1752600"/>
            <a:ext cx="7092000" cy="3996000"/>
          </a:xfrm>
          <a:prstGeom prst="rect">
            <a:avLst/>
          </a:prstGeom>
        </p:spPr>
      </p:pic>
      <p:sp>
        <p:nvSpPr>
          <p:cNvPr id="10"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
        <p:nvSpPr>
          <p:cNvPr id="7" name="TextBox 6"/>
          <p:cNvSpPr txBox="1"/>
          <p:nvPr/>
        </p:nvSpPr>
        <p:spPr>
          <a:xfrm>
            <a:off x="2172341" y="356841"/>
            <a:ext cx="5178470" cy="584775"/>
          </a:xfrm>
          <a:prstGeom prst="rect">
            <a:avLst/>
          </a:prstGeom>
          <a:noFill/>
        </p:spPr>
        <p:txBody>
          <a:bodyPr wrap="square" rtlCol="0">
            <a:spAutoFit/>
          </a:bodyPr>
          <a:lstStyle/>
          <a:p>
            <a:pPr lvl="0" algn="ctr" rtl="0"/>
            <a:r>
              <a:rPr lang="en-US" altLang="zh-CN" sz="3200" b="1" spc="-150" dirty="0" smtClean="0">
                <a:solidFill>
                  <a:srgbClr val="5F5F5F"/>
                </a:solidFill>
                <a:latin typeface="Arial" pitchFamily="34" charset="0"/>
              </a:rPr>
              <a:t>Biomechanics</a:t>
            </a:r>
            <a:endParaRPr lang="he-IL" altLang="zh-CN" sz="3200" b="1" spc="-150" dirty="0">
              <a:solidFill>
                <a:srgbClr val="5F5F5F"/>
              </a:solidFill>
              <a:latin typeface="Arial" pitchFamily="34" charset="0"/>
            </a:endParaRPr>
          </a:p>
        </p:txBody>
      </p:sp>
    </p:spTree>
    <p:extLst>
      <p:ext uri="{BB962C8B-B14F-4D97-AF65-F5344CB8AC3E}">
        <p14:creationId xmlns:p14="http://schemas.microsoft.com/office/powerpoint/2010/main" val="968697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noChangeAspect="1"/>
          </p:cNvPicPr>
          <p:nvPr/>
        </p:nvPicPr>
        <p:blipFill>
          <a:blip r:embed="rId3" cstate="print"/>
          <a:srcRect/>
          <a:stretch>
            <a:fillRect/>
          </a:stretch>
        </p:blipFill>
        <p:spPr bwMode="auto">
          <a:xfrm>
            <a:off x="366135" y="433041"/>
            <a:ext cx="1466850" cy="447675"/>
          </a:xfrm>
          <a:prstGeom prst="rect">
            <a:avLst/>
          </a:prstGeom>
          <a:noFill/>
          <a:ln w="9525">
            <a:noFill/>
            <a:miter lim="800000"/>
            <a:headEnd/>
            <a:tailEnd/>
          </a:ln>
        </p:spPr>
      </p:pic>
      <p:sp>
        <p:nvSpPr>
          <p:cNvPr id="18" name="Freeform 17"/>
          <p:cNvSpPr/>
          <p:nvPr/>
        </p:nvSpPr>
        <p:spPr>
          <a:xfrm>
            <a:off x="1524000" y="2601000"/>
            <a:ext cx="6096000" cy="828000"/>
          </a:xfrm>
          <a:custGeom>
            <a:avLst/>
            <a:gdLst>
              <a:gd name="connsiteX0" fmla="*/ 0 w 6096000"/>
              <a:gd name="connsiteY0" fmla="*/ 0 h 828000"/>
              <a:gd name="connsiteX1" fmla="*/ 6096000 w 6096000"/>
              <a:gd name="connsiteY1" fmla="*/ 0 h 828000"/>
              <a:gd name="connsiteX2" fmla="*/ 6096000 w 6096000"/>
              <a:gd name="connsiteY2" fmla="*/ 828000 h 828000"/>
              <a:gd name="connsiteX3" fmla="*/ 0 w 6096000"/>
              <a:gd name="connsiteY3" fmla="*/ 828000 h 828000"/>
              <a:gd name="connsiteX4" fmla="*/ 0 w 6096000"/>
              <a:gd name="connsiteY4" fmla="*/ 0 h 8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828000">
                <a:moveTo>
                  <a:pt x="0" y="0"/>
                </a:moveTo>
                <a:lnTo>
                  <a:pt x="6096000" y="0"/>
                </a:lnTo>
                <a:lnTo>
                  <a:pt x="6096000" y="828000"/>
                </a:lnTo>
                <a:lnTo>
                  <a:pt x="0" y="828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3548" tIns="63500" rIns="355600" bIns="63500" numCol="1" spcCol="1270" anchor="t" anchorCtr="0">
            <a:noAutofit/>
          </a:bodyPr>
          <a:lstStyle/>
          <a:p>
            <a:pPr marL="285750" lvl="1" indent="-285750" algn="l" defTabSz="1733550">
              <a:lnSpc>
                <a:spcPct val="90000"/>
              </a:lnSpc>
              <a:spcBef>
                <a:spcPct val="0"/>
              </a:spcBef>
              <a:spcAft>
                <a:spcPct val="20000"/>
              </a:spcAft>
              <a:buChar char="••"/>
            </a:pPr>
            <a:endParaRPr lang="en-US" sz="3900" kern="1200"/>
          </a:p>
        </p:txBody>
      </p:sp>
      <p:sp>
        <p:nvSpPr>
          <p:cNvPr id="6" name="Freeform 5"/>
          <p:cNvSpPr>
            <a:spLocks noChangeAspect="1"/>
          </p:cNvSpPr>
          <p:nvPr/>
        </p:nvSpPr>
        <p:spPr>
          <a:xfrm>
            <a:off x="3630709" y="2019740"/>
            <a:ext cx="2194560" cy="2194560"/>
          </a:xfrm>
          <a:custGeom>
            <a:avLst/>
            <a:gdLst>
              <a:gd name="connsiteX0" fmla="*/ 0 w 1269503"/>
              <a:gd name="connsiteY0" fmla="*/ 634752 h 1269503"/>
              <a:gd name="connsiteX1" fmla="*/ 634752 w 1269503"/>
              <a:gd name="connsiteY1" fmla="*/ 0 h 1269503"/>
              <a:gd name="connsiteX2" fmla="*/ 1269504 w 1269503"/>
              <a:gd name="connsiteY2" fmla="*/ 634752 h 1269503"/>
              <a:gd name="connsiteX3" fmla="*/ 634752 w 1269503"/>
              <a:gd name="connsiteY3" fmla="*/ 1269504 h 1269503"/>
              <a:gd name="connsiteX4" fmla="*/ 0 w 1269503"/>
              <a:gd name="connsiteY4" fmla="*/ 634752 h 1269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03" h="1269503">
                <a:moveTo>
                  <a:pt x="0" y="634752"/>
                </a:moveTo>
                <a:cubicBezTo>
                  <a:pt x="0" y="284188"/>
                  <a:pt x="284188" y="0"/>
                  <a:pt x="634752" y="0"/>
                </a:cubicBezTo>
                <a:cubicBezTo>
                  <a:pt x="985316" y="0"/>
                  <a:pt x="1269504" y="284188"/>
                  <a:pt x="1269504" y="634752"/>
                </a:cubicBezTo>
                <a:cubicBezTo>
                  <a:pt x="1269504" y="985316"/>
                  <a:pt x="985316" y="1269504"/>
                  <a:pt x="634752" y="1269504"/>
                </a:cubicBezTo>
                <a:cubicBezTo>
                  <a:pt x="284188" y="1269504"/>
                  <a:pt x="0" y="985316"/>
                  <a:pt x="0" y="63475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5914" tIns="185914" rIns="185914" bIns="185914" numCol="1" spcCol="1270" anchor="ctr" anchorCtr="0">
            <a:noAutofit/>
          </a:bodyPr>
          <a:lstStyle/>
          <a:p>
            <a:pPr lvl="0" algn="ctr" defTabSz="1289050">
              <a:lnSpc>
                <a:spcPct val="90000"/>
              </a:lnSpc>
              <a:spcBef>
                <a:spcPct val="0"/>
              </a:spcBef>
              <a:spcAft>
                <a:spcPct val="35000"/>
              </a:spcAft>
            </a:pPr>
            <a:r>
              <a:rPr lang="en-US" sz="2900" kern="1200" dirty="0" smtClean="0"/>
              <a:t>CNS</a:t>
            </a:r>
            <a:endParaRPr lang="en-US" sz="2900" kern="1200" dirty="0"/>
          </a:p>
        </p:txBody>
      </p:sp>
      <p:sp>
        <p:nvSpPr>
          <p:cNvPr id="13" name="Freeform 12"/>
          <p:cNvSpPr/>
          <p:nvPr/>
        </p:nvSpPr>
        <p:spPr>
          <a:xfrm>
            <a:off x="1644215" y="2658647"/>
            <a:ext cx="1829817" cy="678862"/>
          </a:xfrm>
          <a:custGeom>
            <a:avLst/>
            <a:gdLst>
              <a:gd name="connsiteX0" fmla="*/ 0 w 1829817"/>
              <a:gd name="connsiteY0" fmla="*/ 0 h 678862"/>
              <a:gd name="connsiteX1" fmla="*/ 1829817 w 1829817"/>
              <a:gd name="connsiteY1" fmla="*/ 0 h 678862"/>
              <a:gd name="connsiteX2" fmla="*/ 1829817 w 1829817"/>
              <a:gd name="connsiteY2" fmla="*/ 678862 h 678862"/>
              <a:gd name="connsiteX3" fmla="*/ 0 w 1829817"/>
              <a:gd name="connsiteY3" fmla="*/ 678862 h 678862"/>
              <a:gd name="connsiteX4" fmla="*/ 0 w 1829817"/>
              <a:gd name="connsiteY4" fmla="*/ 0 h 67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817" h="678862">
                <a:moveTo>
                  <a:pt x="0" y="0"/>
                </a:moveTo>
                <a:lnTo>
                  <a:pt x="1829817" y="0"/>
                </a:lnTo>
                <a:lnTo>
                  <a:pt x="1829817" y="678862"/>
                </a:lnTo>
                <a:lnTo>
                  <a:pt x="0" y="678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96" tIns="234696" rIns="234696" bIns="0" numCol="1" spcCol="1270" anchor="t" anchorCtr="0">
            <a:noAutofit/>
          </a:bodyPr>
          <a:lstStyle/>
          <a:p>
            <a:pPr lvl="0" algn="ctr" defTabSz="1466850">
              <a:lnSpc>
                <a:spcPct val="90000"/>
              </a:lnSpc>
              <a:spcBef>
                <a:spcPct val="0"/>
              </a:spcBef>
              <a:spcAft>
                <a:spcPct val="35000"/>
              </a:spcAft>
            </a:pPr>
            <a:endParaRPr lang="en-US" sz="3300" kern="1200"/>
          </a:p>
        </p:txBody>
      </p:sp>
      <p:sp>
        <p:nvSpPr>
          <p:cNvPr id="15" name="Freeform 14"/>
          <p:cNvSpPr/>
          <p:nvPr/>
        </p:nvSpPr>
        <p:spPr>
          <a:xfrm>
            <a:off x="3657091" y="2658647"/>
            <a:ext cx="1829817" cy="678862"/>
          </a:xfrm>
          <a:custGeom>
            <a:avLst/>
            <a:gdLst>
              <a:gd name="connsiteX0" fmla="*/ 0 w 1829817"/>
              <a:gd name="connsiteY0" fmla="*/ 0 h 678862"/>
              <a:gd name="connsiteX1" fmla="*/ 1829817 w 1829817"/>
              <a:gd name="connsiteY1" fmla="*/ 0 h 678862"/>
              <a:gd name="connsiteX2" fmla="*/ 1829817 w 1829817"/>
              <a:gd name="connsiteY2" fmla="*/ 678862 h 678862"/>
              <a:gd name="connsiteX3" fmla="*/ 0 w 1829817"/>
              <a:gd name="connsiteY3" fmla="*/ 678862 h 678862"/>
              <a:gd name="connsiteX4" fmla="*/ 0 w 1829817"/>
              <a:gd name="connsiteY4" fmla="*/ 0 h 67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817" h="678862">
                <a:moveTo>
                  <a:pt x="0" y="0"/>
                </a:moveTo>
                <a:lnTo>
                  <a:pt x="1829817" y="0"/>
                </a:lnTo>
                <a:lnTo>
                  <a:pt x="1829817" y="678862"/>
                </a:lnTo>
                <a:lnTo>
                  <a:pt x="0" y="678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96" tIns="234696" rIns="234696" bIns="0" numCol="1" spcCol="1270" anchor="t" anchorCtr="0">
            <a:noAutofit/>
          </a:bodyPr>
          <a:lstStyle/>
          <a:p>
            <a:pPr lvl="0" algn="ctr" defTabSz="1466850">
              <a:lnSpc>
                <a:spcPct val="90000"/>
              </a:lnSpc>
              <a:spcBef>
                <a:spcPct val="0"/>
              </a:spcBef>
              <a:spcAft>
                <a:spcPct val="35000"/>
              </a:spcAft>
            </a:pPr>
            <a:endParaRPr lang="en-US" sz="3300" kern="1200"/>
          </a:p>
        </p:txBody>
      </p:sp>
      <p:sp>
        <p:nvSpPr>
          <p:cNvPr id="17" name="Freeform 16"/>
          <p:cNvSpPr/>
          <p:nvPr/>
        </p:nvSpPr>
        <p:spPr>
          <a:xfrm>
            <a:off x="5669967" y="2658647"/>
            <a:ext cx="1829817" cy="678862"/>
          </a:xfrm>
          <a:custGeom>
            <a:avLst/>
            <a:gdLst>
              <a:gd name="connsiteX0" fmla="*/ 0 w 1829817"/>
              <a:gd name="connsiteY0" fmla="*/ 0 h 678862"/>
              <a:gd name="connsiteX1" fmla="*/ 1829817 w 1829817"/>
              <a:gd name="connsiteY1" fmla="*/ 0 h 678862"/>
              <a:gd name="connsiteX2" fmla="*/ 1829817 w 1829817"/>
              <a:gd name="connsiteY2" fmla="*/ 678862 h 678862"/>
              <a:gd name="connsiteX3" fmla="*/ 0 w 1829817"/>
              <a:gd name="connsiteY3" fmla="*/ 678862 h 678862"/>
              <a:gd name="connsiteX4" fmla="*/ 0 w 1829817"/>
              <a:gd name="connsiteY4" fmla="*/ 0 h 67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817" h="678862">
                <a:moveTo>
                  <a:pt x="0" y="0"/>
                </a:moveTo>
                <a:lnTo>
                  <a:pt x="1829817" y="0"/>
                </a:lnTo>
                <a:lnTo>
                  <a:pt x="1829817" y="678862"/>
                </a:lnTo>
                <a:lnTo>
                  <a:pt x="0" y="678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96" tIns="234696" rIns="234696" bIns="0" numCol="1" spcCol="1270" anchor="t" anchorCtr="0">
            <a:noAutofit/>
          </a:bodyPr>
          <a:lstStyle/>
          <a:p>
            <a:pPr lvl="0" algn="ctr" defTabSz="1466850">
              <a:lnSpc>
                <a:spcPct val="90000"/>
              </a:lnSpc>
              <a:spcBef>
                <a:spcPct val="0"/>
              </a:spcBef>
              <a:spcAft>
                <a:spcPct val="35000"/>
              </a:spcAft>
            </a:pPr>
            <a:endParaRPr lang="en-US" sz="3300" kern="1200"/>
          </a:p>
        </p:txBody>
      </p:sp>
      <p:grpSp>
        <p:nvGrpSpPr>
          <p:cNvPr id="10" name="Group 9"/>
          <p:cNvGrpSpPr/>
          <p:nvPr/>
        </p:nvGrpSpPr>
        <p:grpSpPr>
          <a:xfrm>
            <a:off x="882216" y="1251929"/>
            <a:ext cx="3318875" cy="1260743"/>
            <a:chOff x="882216" y="1251929"/>
            <a:chExt cx="3318875" cy="1260743"/>
          </a:xfrm>
        </p:grpSpPr>
        <p:grpSp>
          <p:nvGrpSpPr>
            <p:cNvPr id="2" name="Group 1"/>
            <p:cNvGrpSpPr/>
            <p:nvPr/>
          </p:nvGrpSpPr>
          <p:grpSpPr>
            <a:xfrm>
              <a:off x="882216" y="1251929"/>
              <a:ext cx="1829817" cy="1260743"/>
              <a:chOff x="882216" y="1251929"/>
              <a:chExt cx="1829817" cy="1260743"/>
            </a:xfrm>
          </p:grpSpPr>
          <p:sp>
            <p:nvSpPr>
              <p:cNvPr id="12" name="Rounded Rectangle 11"/>
              <p:cNvSpPr/>
              <p:nvPr/>
            </p:nvSpPr>
            <p:spPr>
              <a:xfrm>
                <a:off x="882216" y="1251929"/>
                <a:ext cx="1829817" cy="1260743"/>
              </a:xfrm>
              <a:prstGeom prst="roundRect">
                <a:avLst/>
              </a:prstGeom>
              <a:solidFill>
                <a:schemeClr val="bg1"/>
              </a:solid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numCol="2"/>
              <a:lstStyle/>
              <a:p>
                <a:pPr algn="ctr"/>
                <a:endParaRPr lang="en-US" dirty="0" smtClean="0">
                  <a:solidFill>
                    <a:schemeClr val="tx1"/>
                  </a:solidFill>
                </a:endParaRPr>
              </a:p>
            </p:txBody>
          </p:sp>
          <p:sp>
            <p:nvSpPr>
              <p:cNvPr id="22" name="TextBox 21"/>
              <p:cNvSpPr txBox="1"/>
              <p:nvPr/>
            </p:nvSpPr>
            <p:spPr>
              <a:xfrm>
                <a:off x="1099560" y="1523999"/>
                <a:ext cx="1459563" cy="707886"/>
              </a:xfrm>
              <a:prstGeom prst="rect">
                <a:avLst/>
              </a:prstGeom>
              <a:noFill/>
            </p:spPr>
            <p:txBody>
              <a:bodyPr wrap="square" rtlCol="0">
                <a:spAutoFit/>
              </a:bodyPr>
              <a:lstStyle/>
              <a:p>
                <a:pPr algn="ctr" rtl="0"/>
                <a:r>
                  <a:rPr lang="en-US" sz="2000" b="1" spc="-150" dirty="0">
                    <a:solidFill>
                      <a:schemeClr val="tx1">
                        <a:lumMod val="75000"/>
                        <a:lumOff val="25000"/>
                      </a:schemeClr>
                    </a:solidFill>
                    <a:latin typeface="Arial" pitchFamily="34" charset="0"/>
                  </a:rPr>
                  <a:t>Cutaneous</a:t>
                </a:r>
              </a:p>
              <a:p>
                <a:pPr algn="ctr" rtl="0"/>
                <a:r>
                  <a:rPr lang="en-US" sz="2000" b="1" spc="-150" dirty="0">
                    <a:solidFill>
                      <a:schemeClr val="tx1">
                        <a:lumMod val="75000"/>
                        <a:lumOff val="25000"/>
                      </a:schemeClr>
                    </a:solidFill>
                    <a:latin typeface="Arial" pitchFamily="34" charset="0"/>
                  </a:rPr>
                  <a:t>Receptors</a:t>
                </a:r>
              </a:p>
            </p:txBody>
          </p:sp>
        </p:grpSp>
        <p:sp>
          <p:nvSpPr>
            <p:cNvPr id="38" name="Freeform 37"/>
            <p:cNvSpPr>
              <a:spLocks/>
            </p:cNvSpPr>
            <p:nvPr/>
          </p:nvSpPr>
          <p:spPr>
            <a:xfrm rot="1191848">
              <a:off x="2829491" y="1804580"/>
              <a:ext cx="1371600" cy="640080"/>
            </a:xfrm>
            <a:custGeom>
              <a:avLst/>
              <a:gdLst>
                <a:gd name="connsiteX0" fmla="*/ 0 w 2946796"/>
                <a:gd name="connsiteY0" fmla="*/ 1915417 h 2946796"/>
                <a:gd name="connsiteX1" fmla="*/ 736699 w 2946796"/>
                <a:gd name="connsiteY1" fmla="*/ 1915417 h 2946796"/>
                <a:gd name="connsiteX2" fmla="*/ 736699 w 2946796"/>
                <a:gd name="connsiteY2" fmla="*/ 0 h 2946796"/>
                <a:gd name="connsiteX3" fmla="*/ 2210097 w 2946796"/>
                <a:gd name="connsiteY3" fmla="*/ 0 h 2946796"/>
                <a:gd name="connsiteX4" fmla="*/ 2210097 w 2946796"/>
                <a:gd name="connsiteY4" fmla="*/ 1915417 h 2946796"/>
                <a:gd name="connsiteX5" fmla="*/ 2946796 w 2946796"/>
                <a:gd name="connsiteY5" fmla="*/ 1915417 h 2946796"/>
                <a:gd name="connsiteX6" fmla="*/ 1473398 w 2946796"/>
                <a:gd name="connsiteY6" fmla="*/ 2946796 h 2946796"/>
                <a:gd name="connsiteX7" fmla="*/ 0 w 2946796"/>
                <a:gd name="connsiteY7" fmla="*/ 1915417 h 294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6796" h="2946796">
                  <a:moveTo>
                    <a:pt x="1915417" y="2946796"/>
                  </a:moveTo>
                  <a:lnTo>
                    <a:pt x="1915417" y="2210097"/>
                  </a:lnTo>
                  <a:lnTo>
                    <a:pt x="0" y="2210097"/>
                  </a:lnTo>
                  <a:lnTo>
                    <a:pt x="0" y="736699"/>
                  </a:lnTo>
                  <a:lnTo>
                    <a:pt x="1915417" y="736699"/>
                  </a:lnTo>
                  <a:lnTo>
                    <a:pt x="1915417" y="0"/>
                  </a:lnTo>
                  <a:lnTo>
                    <a:pt x="2946796" y="1473398"/>
                  </a:lnTo>
                  <a:lnTo>
                    <a:pt x="1915417" y="29467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6937" tIns="1113633" rIns="892624" bIns="1113636" numCol="1" spcCol="1270" anchor="ctr" anchorCtr="0">
              <a:noAutofit/>
            </a:bodyPr>
            <a:lstStyle/>
            <a:p>
              <a:pPr lvl="0" algn="ctr" defTabSz="2355850">
                <a:lnSpc>
                  <a:spcPct val="90000"/>
                </a:lnSpc>
                <a:spcBef>
                  <a:spcPct val="0"/>
                </a:spcBef>
                <a:spcAft>
                  <a:spcPct val="35000"/>
                </a:spcAft>
              </a:pPr>
              <a:endParaRPr lang="en-US" sz="5300" kern="1200"/>
            </a:p>
          </p:txBody>
        </p:sp>
      </p:grpSp>
      <p:grpSp>
        <p:nvGrpSpPr>
          <p:cNvPr id="11" name="Group 10"/>
          <p:cNvGrpSpPr/>
          <p:nvPr/>
        </p:nvGrpSpPr>
        <p:grpSpPr>
          <a:xfrm>
            <a:off x="882217" y="3014413"/>
            <a:ext cx="3019680" cy="1260743"/>
            <a:chOff x="882217" y="3014413"/>
            <a:chExt cx="3019680" cy="1260743"/>
          </a:xfrm>
        </p:grpSpPr>
        <p:grpSp>
          <p:nvGrpSpPr>
            <p:cNvPr id="3" name="Group 2"/>
            <p:cNvGrpSpPr/>
            <p:nvPr/>
          </p:nvGrpSpPr>
          <p:grpSpPr>
            <a:xfrm>
              <a:off x="882217" y="3014413"/>
              <a:ext cx="1829817" cy="1260743"/>
              <a:chOff x="882217" y="3014413"/>
              <a:chExt cx="1829817" cy="1260743"/>
            </a:xfrm>
          </p:grpSpPr>
          <p:sp>
            <p:nvSpPr>
              <p:cNvPr id="20" name="Rounded Rectangle 19"/>
              <p:cNvSpPr/>
              <p:nvPr/>
            </p:nvSpPr>
            <p:spPr>
              <a:xfrm>
                <a:off x="882217" y="3014413"/>
                <a:ext cx="1829817" cy="1260743"/>
              </a:xfrm>
              <a:prstGeom prst="roundRect">
                <a:avLst/>
              </a:prstGeom>
              <a:solidFill>
                <a:schemeClr val="bg1"/>
              </a:solid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TextBox 24"/>
              <p:cNvSpPr txBox="1"/>
              <p:nvPr/>
            </p:nvSpPr>
            <p:spPr>
              <a:xfrm>
                <a:off x="1094779" y="3290841"/>
                <a:ext cx="1459563" cy="707886"/>
              </a:xfrm>
              <a:prstGeom prst="rect">
                <a:avLst/>
              </a:prstGeom>
              <a:noFill/>
            </p:spPr>
            <p:txBody>
              <a:bodyPr wrap="square" rtlCol="0">
                <a:spAutoFit/>
              </a:bodyPr>
              <a:lstStyle/>
              <a:p>
                <a:pPr algn="ctr" rtl="0"/>
                <a:r>
                  <a:rPr lang="en-US" sz="2000" b="1" spc="-150" dirty="0" smtClean="0">
                    <a:solidFill>
                      <a:schemeClr val="tx1">
                        <a:lumMod val="75000"/>
                        <a:lumOff val="25000"/>
                      </a:schemeClr>
                    </a:solidFill>
                    <a:latin typeface="Arial" pitchFamily="34" charset="0"/>
                  </a:rPr>
                  <a:t>Articular</a:t>
                </a:r>
              </a:p>
              <a:p>
                <a:pPr algn="ctr" rtl="0"/>
                <a:r>
                  <a:rPr lang="en-US" sz="2000" b="1" spc="-150" dirty="0" smtClean="0">
                    <a:solidFill>
                      <a:schemeClr val="tx1">
                        <a:lumMod val="75000"/>
                        <a:lumOff val="25000"/>
                      </a:schemeClr>
                    </a:solidFill>
                    <a:latin typeface="Arial" pitchFamily="34" charset="0"/>
                  </a:rPr>
                  <a:t>Receptors</a:t>
                </a:r>
                <a:endParaRPr lang="en-US" sz="2000" b="1" spc="-150" dirty="0">
                  <a:solidFill>
                    <a:schemeClr val="tx1">
                      <a:lumMod val="75000"/>
                      <a:lumOff val="25000"/>
                    </a:schemeClr>
                  </a:solidFill>
                  <a:latin typeface="Arial" pitchFamily="34" charset="0"/>
                </a:endParaRPr>
              </a:p>
            </p:txBody>
          </p:sp>
        </p:grpSp>
        <p:sp>
          <p:nvSpPr>
            <p:cNvPr id="39" name="Freeform 38"/>
            <p:cNvSpPr>
              <a:spLocks/>
            </p:cNvSpPr>
            <p:nvPr/>
          </p:nvSpPr>
          <p:spPr>
            <a:xfrm rot="20491752">
              <a:off x="2784651" y="3316087"/>
              <a:ext cx="1117246" cy="640080"/>
            </a:xfrm>
            <a:custGeom>
              <a:avLst/>
              <a:gdLst>
                <a:gd name="connsiteX0" fmla="*/ 0 w 2946796"/>
                <a:gd name="connsiteY0" fmla="*/ 1915417 h 2946796"/>
                <a:gd name="connsiteX1" fmla="*/ 736699 w 2946796"/>
                <a:gd name="connsiteY1" fmla="*/ 1915417 h 2946796"/>
                <a:gd name="connsiteX2" fmla="*/ 736699 w 2946796"/>
                <a:gd name="connsiteY2" fmla="*/ 0 h 2946796"/>
                <a:gd name="connsiteX3" fmla="*/ 2210097 w 2946796"/>
                <a:gd name="connsiteY3" fmla="*/ 0 h 2946796"/>
                <a:gd name="connsiteX4" fmla="*/ 2210097 w 2946796"/>
                <a:gd name="connsiteY4" fmla="*/ 1915417 h 2946796"/>
                <a:gd name="connsiteX5" fmla="*/ 2946796 w 2946796"/>
                <a:gd name="connsiteY5" fmla="*/ 1915417 h 2946796"/>
                <a:gd name="connsiteX6" fmla="*/ 1473398 w 2946796"/>
                <a:gd name="connsiteY6" fmla="*/ 2946796 h 2946796"/>
                <a:gd name="connsiteX7" fmla="*/ 0 w 2946796"/>
                <a:gd name="connsiteY7" fmla="*/ 1915417 h 294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6796" h="2946796">
                  <a:moveTo>
                    <a:pt x="1915417" y="2946796"/>
                  </a:moveTo>
                  <a:lnTo>
                    <a:pt x="1915417" y="2210097"/>
                  </a:lnTo>
                  <a:lnTo>
                    <a:pt x="0" y="2210097"/>
                  </a:lnTo>
                  <a:lnTo>
                    <a:pt x="0" y="736699"/>
                  </a:lnTo>
                  <a:lnTo>
                    <a:pt x="1915417" y="736699"/>
                  </a:lnTo>
                  <a:lnTo>
                    <a:pt x="1915417" y="0"/>
                  </a:lnTo>
                  <a:lnTo>
                    <a:pt x="2946796" y="1473398"/>
                  </a:lnTo>
                  <a:lnTo>
                    <a:pt x="1915417" y="29467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6937" tIns="1113633" rIns="892624" bIns="1113636" numCol="1" spcCol="1270" anchor="ctr" anchorCtr="0">
              <a:noAutofit/>
            </a:bodyPr>
            <a:lstStyle/>
            <a:p>
              <a:pPr lvl="0" algn="ctr" defTabSz="2355850">
                <a:lnSpc>
                  <a:spcPct val="90000"/>
                </a:lnSpc>
                <a:spcBef>
                  <a:spcPct val="0"/>
                </a:spcBef>
                <a:spcAft>
                  <a:spcPct val="35000"/>
                </a:spcAft>
              </a:pPr>
              <a:endParaRPr lang="en-US" sz="5300" kern="1200"/>
            </a:p>
          </p:txBody>
        </p:sp>
      </p:grpSp>
      <p:grpSp>
        <p:nvGrpSpPr>
          <p:cNvPr id="14" name="Group 13"/>
          <p:cNvGrpSpPr/>
          <p:nvPr/>
        </p:nvGrpSpPr>
        <p:grpSpPr>
          <a:xfrm>
            <a:off x="882217" y="4201356"/>
            <a:ext cx="3622174" cy="1936187"/>
            <a:chOff x="882217" y="4201356"/>
            <a:chExt cx="3622174" cy="1936187"/>
          </a:xfrm>
        </p:grpSpPr>
        <p:grpSp>
          <p:nvGrpSpPr>
            <p:cNvPr id="4" name="Group 3"/>
            <p:cNvGrpSpPr/>
            <p:nvPr/>
          </p:nvGrpSpPr>
          <p:grpSpPr>
            <a:xfrm>
              <a:off x="882217" y="4876800"/>
              <a:ext cx="1829817" cy="1260743"/>
              <a:chOff x="882217" y="4876800"/>
              <a:chExt cx="1829817" cy="1260743"/>
            </a:xfrm>
          </p:grpSpPr>
          <p:sp>
            <p:nvSpPr>
              <p:cNvPr id="16" name="Rounded Rectangle 15"/>
              <p:cNvSpPr/>
              <p:nvPr/>
            </p:nvSpPr>
            <p:spPr>
              <a:xfrm>
                <a:off x="882217" y="4876800"/>
                <a:ext cx="1829817" cy="1260743"/>
              </a:xfrm>
              <a:prstGeom prst="roundRect">
                <a:avLst/>
              </a:prstGeom>
              <a:solidFill>
                <a:schemeClr val="bg1"/>
              </a:solidFill>
              <a:ln>
                <a:solidFill>
                  <a:schemeClr val="bg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TextBox 25"/>
              <p:cNvSpPr txBox="1"/>
              <p:nvPr/>
            </p:nvSpPr>
            <p:spPr>
              <a:xfrm>
                <a:off x="1067343" y="5142830"/>
                <a:ext cx="1459563" cy="707886"/>
              </a:xfrm>
              <a:prstGeom prst="rect">
                <a:avLst/>
              </a:prstGeom>
              <a:noFill/>
            </p:spPr>
            <p:txBody>
              <a:bodyPr wrap="square" rtlCol="0">
                <a:spAutoFit/>
              </a:bodyPr>
              <a:lstStyle/>
              <a:p>
                <a:pPr algn="ctr" rtl="0"/>
                <a:r>
                  <a:rPr lang="en-US" sz="2000" b="1" spc="-150" dirty="0" smtClean="0">
                    <a:solidFill>
                      <a:schemeClr val="tx1">
                        <a:lumMod val="75000"/>
                        <a:lumOff val="25000"/>
                      </a:schemeClr>
                    </a:solidFill>
                    <a:latin typeface="Arial" pitchFamily="34" charset="0"/>
                  </a:rPr>
                  <a:t>Muscle</a:t>
                </a:r>
              </a:p>
              <a:p>
                <a:pPr algn="ctr" rtl="0"/>
                <a:r>
                  <a:rPr lang="en-US" sz="2000" b="1" spc="-150" dirty="0" smtClean="0">
                    <a:solidFill>
                      <a:schemeClr val="tx1">
                        <a:lumMod val="75000"/>
                        <a:lumOff val="25000"/>
                      </a:schemeClr>
                    </a:solidFill>
                    <a:latin typeface="Arial" pitchFamily="34" charset="0"/>
                  </a:rPr>
                  <a:t>Receptors</a:t>
                </a:r>
                <a:endParaRPr lang="en-US" sz="2000" b="1" spc="-150" dirty="0">
                  <a:solidFill>
                    <a:schemeClr val="tx1">
                      <a:lumMod val="75000"/>
                      <a:lumOff val="25000"/>
                    </a:schemeClr>
                  </a:solidFill>
                  <a:latin typeface="Arial" pitchFamily="34" charset="0"/>
                </a:endParaRPr>
              </a:p>
            </p:txBody>
          </p:sp>
        </p:grpSp>
        <p:sp>
          <p:nvSpPr>
            <p:cNvPr id="40" name="Freeform 39"/>
            <p:cNvSpPr>
              <a:spLocks/>
            </p:cNvSpPr>
            <p:nvPr/>
          </p:nvSpPr>
          <p:spPr>
            <a:xfrm rot="19432494">
              <a:off x="2651754" y="4201356"/>
              <a:ext cx="1852637" cy="640080"/>
            </a:xfrm>
            <a:custGeom>
              <a:avLst/>
              <a:gdLst>
                <a:gd name="connsiteX0" fmla="*/ 0 w 2946796"/>
                <a:gd name="connsiteY0" fmla="*/ 1915417 h 2946796"/>
                <a:gd name="connsiteX1" fmla="*/ 736699 w 2946796"/>
                <a:gd name="connsiteY1" fmla="*/ 1915417 h 2946796"/>
                <a:gd name="connsiteX2" fmla="*/ 736699 w 2946796"/>
                <a:gd name="connsiteY2" fmla="*/ 0 h 2946796"/>
                <a:gd name="connsiteX3" fmla="*/ 2210097 w 2946796"/>
                <a:gd name="connsiteY3" fmla="*/ 0 h 2946796"/>
                <a:gd name="connsiteX4" fmla="*/ 2210097 w 2946796"/>
                <a:gd name="connsiteY4" fmla="*/ 1915417 h 2946796"/>
                <a:gd name="connsiteX5" fmla="*/ 2946796 w 2946796"/>
                <a:gd name="connsiteY5" fmla="*/ 1915417 h 2946796"/>
                <a:gd name="connsiteX6" fmla="*/ 1473398 w 2946796"/>
                <a:gd name="connsiteY6" fmla="*/ 2946796 h 2946796"/>
                <a:gd name="connsiteX7" fmla="*/ 0 w 2946796"/>
                <a:gd name="connsiteY7" fmla="*/ 1915417 h 294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6796" h="2946796">
                  <a:moveTo>
                    <a:pt x="1915417" y="2946796"/>
                  </a:moveTo>
                  <a:lnTo>
                    <a:pt x="1915417" y="2210097"/>
                  </a:lnTo>
                  <a:lnTo>
                    <a:pt x="0" y="2210097"/>
                  </a:lnTo>
                  <a:lnTo>
                    <a:pt x="0" y="736699"/>
                  </a:lnTo>
                  <a:lnTo>
                    <a:pt x="1915417" y="736699"/>
                  </a:lnTo>
                  <a:lnTo>
                    <a:pt x="1915417" y="0"/>
                  </a:lnTo>
                  <a:lnTo>
                    <a:pt x="2946796" y="1473398"/>
                  </a:lnTo>
                  <a:lnTo>
                    <a:pt x="1915417" y="29467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6937" tIns="1113633" rIns="892624" bIns="1113636" numCol="1" spcCol="1270" anchor="ctr" anchorCtr="0">
              <a:noAutofit/>
            </a:bodyPr>
            <a:lstStyle/>
            <a:p>
              <a:pPr lvl="0" algn="ctr" defTabSz="2355850">
                <a:lnSpc>
                  <a:spcPct val="90000"/>
                </a:lnSpc>
                <a:spcBef>
                  <a:spcPct val="0"/>
                </a:spcBef>
                <a:spcAft>
                  <a:spcPct val="35000"/>
                </a:spcAft>
              </a:pPr>
              <a:endParaRPr lang="en-US" sz="5300" kern="1200"/>
            </a:p>
          </p:txBody>
        </p:sp>
      </p:grpSp>
      <p:grpSp>
        <p:nvGrpSpPr>
          <p:cNvPr id="21" name="Group 20"/>
          <p:cNvGrpSpPr/>
          <p:nvPr/>
        </p:nvGrpSpPr>
        <p:grpSpPr>
          <a:xfrm>
            <a:off x="5526955" y="1251929"/>
            <a:ext cx="2856244" cy="1260743"/>
            <a:chOff x="5526955" y="1251929"/>
            <a:chExt cx="2856244" cy="1260743"/>
          </a:xfrm>
        </p:grpSpPr>
        <p:grpSp>
          <p:nvGrpSpPr>
            <p:cNvPr id="5" name="Group 4"/>
            <p:cNvGrpSpPr/>
            <p:nvPr/>
          </p:nvGrpSpPr>
          <p:grpSpPr>
            <a:xfrm>
              <a:off x="6553382" y="1251929"/>
              <a:ext cx="1829817" cy="1260743"/>
              <a:chOff x="6553382" y="1251929"/>
              <a:chExt cx="1829817" cy="1260743"/>
            </a:xfrm>
          </p:grpSpPr>
          <p:sp>
            <p:nvSpPr>
              <p:cNvPr id="27" name="Rounded Rectangle 26"/>
              <p:cNvSpPr/>
              <p:nvPr/>
            </p:nvSpPr>
            <p:spPr>
              <a:xfrm>
                <a:off x="6553382" y="1251929"/>
                <a:ext cx="1829817" cy="1260743"/>
              </a:xfrm>
              <a:prstGeom prst="roundRect">
                <a:avLst/>
              </a:prstGeom>
              <a:solidFill>
                <a:schemeClr val="bg1"/>
              </a:solidFill>
              <a:ln>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numCol="2"/>
              <a:lstStyle/>
              <a:p>
                <a:pPr algn="ctr"/>
                <a:endParaRPr lang="en-US" dirty="0" smtClean="0">
                  <a:solidFill>
                    <a:schemeClr val="tx1"/>
                  </a:solidFill>
                </a:endParaRPr>
              </a:p>
            </p:txBody>
          </p:sp>
          <p:sp>
            <p:nvSpPr>
              <p:cNvPr id="34" name="TextBox 33"/>
              <p:cNvSpPr txBox="1"/>
              <p:nvPr/>
            </p:nvSpPr>
            <p:spPr>
              <a:xfrm>
                <a:off x="6770002" y="1523999"/>
                <a:ext cx="1459563" cy="707886"/>
              </a:xfrm>
              <a:prstGeom prst="rect">
                <a:avLst/>
              </a:prstGeom>
              <a:noFill/>
            </p:spPr>
            <p:txBody>
              <a:bodyPr wrap="square" rtlCol="0">
                <a:spAutoFit/>
              </a:bodyPr>
              <a:lstStyle/>
              <a:p>
                <a:pPr algn="ctr" rtl="0"/>
                <a:r>
                  <a:rPr lang="en-US" sz="2000" b="1" spc="-150" dirty="0" smtClean="0">
                    <a:solidFill>
                      <a:schemeClr val="tx1">
                        <a:lumMod val="75000"/>
                        <a:lumOff val="25000"/>
                      </a:schemeClr>
                    </a:solidFill>
                    <a:latin typeface="Arial" pitchFamily="34" charset="0"/>
                  </a:rPr>
                  <a:t>Alpha Motor</a:t>
                </a:r>
              </a:p>
              <a:p>
                <a:pPr algn="ctr" rtl="0"/>
                <a:r>
                  <a:rPr lang="en-US" sz="2000" b="1" spc="-150" dirty="0" smtClean="0">
                    <a:solidFill>
                      <a:schemeClr val="tx1">
                        <a:lumMod val="75000"/>
                        <a:lumOff val="25000"/>
                      </a:schemeClr>
                    </a:solidFill>
                    <a:latin typeface="Arial" pitchFamily="34" charset="0"/>
                  </a:rPr>
                  <a:t>Neuron</a:t>
                </a:r>
                <a:endParaRPr lang="en-US" sz="2000" b="1" spc="-150" dirty="0">
                  <a:solidFill>
                    <a:schemeClr val="tx1">
                      <a:lumMod val="75000"/>
                      <a:lumOff val="25000"/>
                    </a:schemeClr>
                  </a:solidFill>
                  <a:latin typeface="Arial" pitchFamily="34" charset="0"/>
                </a:endParaRPr>
              </a:p>
            </p:txBody>
          </p:sp>
        </p:grpSp>
        <p:sp>
          <p:nvSpPr>
            <p:cNvPr id="41" name="Freeform 40"/>
            <p:cNvSpPr>
              <a:spLocks/>
            </p:cNvSpPr>
            <p:nvPr/>
          </p:nvSpPr>
          <p:spPr>
            <a:xfrm rot="19907711">
              <a:off x="5526955" y="1804581"/>
              <a:ext cx="1239117" cy="640080"/>
            </a:xfrm>
            <a:custGeom>
              <a:avLst/>
              <a:gdLst>
                <a:gd name="connsiteX0" fmla="*/ 0 w 2946796"/>
                <a:gd name="connsiteY0" fmla="*/ 1915417 h 2946796"/>
                <a:gd name="connsiteX1" fmla="*/ 736699 w 2946796"/>
                <a:gd name="connsiteY1" fmla="*/ 1915417 h 2946796"/>
                <a:gd name="connsiteX2" fmla="*/ 736699 w 2946796"/>
                <a:gd name="connsiteY2" fmla="*/ 0 h 2946796"/>
                <a:gd name="connsiteX3" fmla="*/ 2210097 w 2946796"/>
                <a:gd name="connsiteY3" fmla="*/ 0 h 2946796"/>
                <a:gd name="connsiteX4" fmla="*/ 2210097 w 2946796"/>
                <a:gd name="connsiteY4" fmla="*/ 1915417 h 2946796"/>
                <a:gd name="connsiteX5" fmla="*/ 2946796 w 2946796"/>
                <a:gd name="connsiteY5" fmla="*/ 1915417 h 2946796"/>
                <a:gd name="connsiteX6" fmla="*/ 1473398 w 2946796"/>
                <a:gd name="connsiteY6" fmla="*/ 2946796 h 2946796"/>
                <a:gd name="connsiteX7" fmla="*/ 0 w 2946796"/>
                <a:gd name="connsiteY7" fmla="*/ 1915417 h 294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6796" h="2946796">
                  <a:moveTo>
                    <a:pt x="1915417" y="2946796"/>
                  </a:moveTo>
                  <a:lnTo>
                    <a:pt x="1915417" y="2210097"/>
                  </a:lnTo>
                  <a:lnTo>
                    <a:pt x="0" y="2210097"/>
                  </a:lnTo>
                  <a:lnTo>
                    <a:pt x="0" y="736699"/>
                  </a:lnTo>
                  <a:lnTo>
                    <a:pt x="1915417" y="736699"/>
                  </a:lnTo>
                  <a:lnTo>
                    <a:pt x="1915417" y="0"/>
                  </a:lnTo>
                  <a:lnTo>
                    <a:pt x="2946796" y="1473398"/>
                  </a:lnTo>
                  <a:lnTo>
                    <a:pt x="1915417" y="2946796"/>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6937" tIns="1113633" rIns="892624" bIns="1113636" numCol="1" spcCol="1270" anchor="ctr" anchorCtr="0">
              <a:noAutofit/>
            </a:bodyPr>
            <a:lstStyle/>
            <a:p>
              <a:pPr lvl="0" algn="ctr" defTabSz="2355850">
                <a:lnSpc>
                  <a:spcPct val="90000"/>
                </a:lnSpc>
                <a:spcBef>
                  <a:spcPct val="0"/>
                </a:spcBef>
                <a:spcAft>
                  <a:spcPct val="35000"/>
                </a:spcAft>
              </a:pPr>
              <a:endParaRPr lang="en-US" sz="5300" kern="1200"/>
            </a:p>
          </p:txBody>
        </p:sp>
      </p:grpSp>
      <p:grpSp>
        <p:nvGrpSpPr>
          <p:cNvPr id="30" name="Group 29"/>
          <p:cNvGrpSpPr/>
          <p:nvPr/>
        </p:nvGrpSpPr>
        <p:grpSpPr>
          <a:xfrm>
            <a:off x="6553382" y="2570326"/>
            <a:ext cx="1829817" cy="1704758"/>
            <a:chOff x="6553382" y="2570326"/>
            <a:chExt cx="1829817" cy="1704758"/>
          </a:xfrm>
        </p:grpSpPr>
        <p:grpSp>
          <p:nvGrpSpPr>
            <p:cNvPr id="7" name="Group 6"/>
            <p:cNvGrpSpPr/>
            <p:nvPr/>
          </p:nvGrpSpPr>
          <p:grpSpPr>
            <a:xfrm>
              <a:off x="6553382" y="3014341"/>
              <a:ext cx="1829817" cy="1260743"/>
              <a:chOff x="6553382" y="3014341"/>
              <a:chExt cx="1829817" cy="1260743"/>
            </a:xfrm>
          </p:grpSpPr>
          <p:sp>
            <p:nvSpPr>
              <p:cNvPr id="28" name="Rounded Rectangle 27"/>
              <p:cNvSpPr/>
              <p:nvPr/>
            </p:nvSpPr>
            <p:spPr>
              <a:xfrm>
                <a:off x="6553382" y="3014341"/>
                <a:ext cx="1829817" cy="1260743"/>
              </a:xfrm>
              <a:prstGeom prst="roundRect">
                <a:avLst/>
              </a:prstGeom>
              <a:solidFill>
                <a:schemeClr val="accent6">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numCol="2"/>
              <a:lstStyle/>
              <a:p>
                <a:pPr algn="ctr"/>
                <a:endParaRPr lang="en-US" dirty="0" smtClean="0">
                  <a:solidFill>
                    <a:schemeClr val="tx1"/>
                  </a:solidFill>
                </a:endParaRPr>
              </a:p>
            </p:txBody>
          </p:sp>
          <p:sp>
            <p:nvSpPr>
              <p:cNvPr id="36" name="TextBox 35"/>
              <p:cNvSpPr txBox="1"/>
              <p:nvPr/>
            </p:nvSpPr>
            <p:spPr>
              <a:xfrm>
                <a:off x="6650427" y="3290841"/>
                <a:ext cx="1644690" cy="707886"/>
              </a:xfrm>
              <a:prstGeom prst="rect">
                <a:avLst/>
              </a:prstGeom>
              <a:noFill/>
            </p:spPr>
            <p:txBody>
              <a:bodyPr wrap="square" rtlCol="0">
                <a:spAutoFit/>
              </a:bodyPr>
              <a:lstStyle/>
              <a:p>
                <a:pPr algn="ctr" rtl="0"/>
                <a:r>
                  <a:rPr lang="en-US" sz="2000" b="1" spc="-150" dirty="0" smtClean="0">
                    <a:solidFill>
                      <a:schemeClr val="tx1">
                        <a:lumMod val="75000"/>
                        <a:lumOff val="25000"/>
                      </a:schemeClr>
                    </a:solidFill>
                    <a:latin typeface="Arial" pitchFamily="34" charset="0"/>
                  </a:rPr>
                  <a:t>Extrafusal</a:t>
                </a:r>
              </a:p>
              <a:p>
                <a:pPr algn="ctr" rtl="0"/>
                <a:r>
                  <a:rPr lang="en-US" sz="2000" b="1" spc="-150" dirty="0" smtClean="0">
                    <a:solidFill>
                      <a:schemeClr val="tx1">
                        <a:lumMod val="75000"/>
                        <a:lumOff val="25000"/>
                      </a:schemeClr>
                    </a:solidFill>
                    <a:latin typeface="Arial" pitchFamily="34" charset="0"/>
                  </a:rPr>
                  <a:t> Fibers</a:t>
                </a:r>
                <a:endParaRPr lang="en-US" sz="2000" b="1" spc="-150" dirty="0">
                  <a:solidFill>
                    <a:schemeClr val="tx1">
                      <a:lumMod val="75000"/>
                      <a:lumOff val="25000"/>
                    </a:schemeClr>
                  </a:solidFill>
                  <a:latin typeface="Arial" pitchFamily="34" charset="0"/>
                </a:endParaRPr>
              </a:p>
            </p:txBody>
          </p:sp>
        </p:grpSp>
        <p:sp>
          <p:nvSpPr>
            <p:cNvPr id="42" name="Freeform 41"/>
            <p:cNvSpPr>
              <a:spLocks/>
            </p:cNvSpPr>
            <p:nvPr/>
          </p:nvSpPr>
          <p:spPr>
            <a:xfrm rot="5400000">
              <a:off x="7176748" y="2541827"/>
              <a:ext cx="583082" cy="640080"/>
            </a:xfrm>
            <a:custGeom>
              <a:avLst/>
              <a:gdLst>
                <a:gd name="connsiteX0" fmla="*/ 0 w 2946796"/>
                <a:gd name="connsiteY0" fmla="*/ 1915417 h 2946796"/>
                <a:gd name="connsiteX1" fmla="*/ 736699 w 2946796"/>
                <a:gd name="connsiteY1" fmla="*/ 1915417 h 2946796"/>
                <a:gd name="connsiteX2" fmla="*/ 736699 w 2946796"/>
                <a:gd name="connsiteY2" fmla="*/ 0 h 2946796"/>
                <a:gd name="connsiteX3" fmla="*/ 2210097 w 2946796"/>
                <a:gd name="connsiteY3" fmla="*/ 0 h 2946796"/>
                <a:gd name="connsiteX4" fmla="*/ 2210097 w 2946796"/>
                <a:gd name="connsiteY4" fmla="*/ 1915417 h 2946796"/>
                <a:gd name="connsiteX5" fmla="*/ 2946796 w 2946796"/>
                <a:gd name="connsiteY5" fmla="*/ 1915417 h 2946796"/>
                <a:gd name="connsiteX6" fmla="*/ 1473398 w 2946796"/>
                <a:gd name="connsiteY6" fmla="*/ 2946796 h 2946796"/>
                <a:gd name="connsiteX7" fmla="*/ 0 w 2946796"/>
                <a:gd name="connsiteY7" fmla="*/ 1915417 h 294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6796" h="2946796">
                  <a:moveTo>
                    <a:pt x="1915417" y="2946796"/>
                  </a:moveTo>
                  <a:lnTo>
                    <a:pt x="1915417" y="2210097"/>
                  </a:lnTo>
                  <a:lnTo>
                    <a:pt x="0" y="2210097"/>
                  </a:lnTo>
                  <a:lnTo>
                    <a:pt x="0" y="736699"/>
                  </a:lnTo>
                  <a:lnTo>
                    <a:pt x="1915417" y="736699"/>
                  </a:lnTo>
                  <a:lnTo>
                    <a:pt x="1915417" y="0"/>
                  </a:lnTo>
                  <a:lnTo>
                    <a:pt x="2946796" y="1473398"/>
                  </a:lnTo>
                  <a:lnTo>
                    <a:pt x="1915417" y="2946796"/>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6937" tIns="1113633" rIns="892624" bIns="1113636" numCol="1" spcCol="1270" anchor="ctr" anchorCtr="0">
              <a:noAutofit/>
            </a:bodyPr>
            <a:lstStyle/>
            <a:p>
              <a:pPr lvl="0" algn="ctr" defTabSz="2355850">
                <a:lnSpc>
                  <a:spcPct val="90000"/>
                </a:lnSpc>
                <a:spcBef>
                  <a:spcPct val="0"/>
                </a:spcBef>
                <a:spcAft>
                  <a:spcPct val="35000"/>
                </a:spcAft>
              </a:pPr>
              <a:endParaRPr lang="en-US" sz="5300" kern="1200"/>
            </a:p>
          </p:txBody>
        </p:sp>
      </p:grpSp>
      <p:grpSp>
        <p:nvGrpSpPr>
          <p:cNvPr id="23" name="Group 22"/>
          <p:cNvGrpSpPr/>
          <p:nvPr/>
        </p:nvGrpSpPr>
        <p:grpSpPr>
          <a:xfrm>
            <a:off x="5337024" y="4180373"/>
            <a:ext cx="3046175" cy="1957170"/>
            <a:chOff x="5337024" y="4180373"/>
            <a:chExt cx="3046175" cy="1957170"/>
          </a:xfrm>
        </p:grpSpPr>
        <p:grpSp>
          <p:nvGrpSpPr>
            <p:cNvPr id="8" name="Group 7"/>
            <p:cNvGrpSpPr/>
            <p:nvPr/>
          </p:nvGrpSpPr>
          <p:grpSpPr>
            <a:xfrm>
              <a:off x="6553381" y="4876800"/>
              <a:ext cx="1829818" cy="1260743"/>
              <a:chOff x="6553381" y="4876800"/>
              <a:chExt cx="1829818" cy="1260743"/>
            </a:xfrm>
          </p:grpSpPr>
          <p:sp>
            <p:nvSpPr>
              <p:cNvPr id="29" name="Rounded Rectangle 28"/>
              <p:cNvSpPr/>
              <p:nvPr/>
            </p:nvSpPr>
            <p:spPr>
              <a:xfrm>
                <a:off x="6553382" y="4876800"/>
                <a:ext cx="1829817" cy="1260743"/>
              </a:xfrm>
              <a:prstGeom prst="roundRect">
                <a:avLst/>
              </a:prstGeom>
              <a:solidFill>
                <a:schemeClr val="bg1"/>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numCol="2"/>
              <a:lstStyle/>
              <a:p>
                <a:pPr algn="ctr"/>
                <a:endParaRPr lang="en-US" dirty="0">
                  <a:solidFill>
                    <a:schemeClr val="tx1"/>
                  </a:solidFill>
                </a:endParaRPr>
              </a:p>
            </p:txBody>
          </p:sp>
          <p:sp>
            <p:nvSpPr>
              <p:cNvPr id="35" name="TextBox 34"/>
              <p:cNvSpPr txBox="1"/>
              <p:nvPr/>
            </p:nvSpPr>
            <p:spPr>
              <a:xfrm>
                <a:off x="6553381" y="5153228"/>
                <a:ext cx="1829817" cy="707886"/>
              </a:xfrm>
              <a:prstGeom prst="rect">
                <a:avLst/>
              </a:prstGeom>
              <a:noFill/>
            </p:spPr>
            <p:txBody>
              <a:bodyPr wrap="square" rtlCol="0">
                <a:spAutoFit/>
              </a:bodyPr>
              <a:lstStyle/>
              <a:p>
                <a:pPr algn="ctr" rtl="0"/>
                <a:r>
                  <a:rPr lang="en-US" sz="2000" b="1" spc="-150" dirty="0" smtClean="0">
                    <a:solidFill>
                      <a:schemeClr val="tx1">
                        <a:lumMod val="75000"/>
                        <a:lumOff val="25000"/>
                      </a:schemeClr>
                    </a:solidFill>
                    <a:latin typeface="Arial" pitchFamily="34" charset="0"/>
                  </a:rPr>
                  <a:t>Gamma Motor</a:t>
                </a:r>
              </a:p>
              <a:p>
                <a:pPr algn="ctr" rtl="0"/>
                <a:r>
                  <a:rPr lang="en-US" sz="2000" b="1" spc="-150" dirty="0" smtClean="0">
                    <a:solidFill>
                      <a:schemeClr val="tx1">
                        <a:lumMod val="75000"/>
                        <a:lumOff val="25000"/>
                      </a:schemeClr>
                    </a:solidFill>
                    <a:latin typeface="Arial" pitchFamily="34" charset="0"/>
                  </a:rPr>
                  <a:t>Neuron</a:t>
                </a:r>
                <a:endParaRPr lang="en-US" sz="2000" b="1" spc="-150" dirty="0">
                  <a:solidFill>
                    <a:schemeClr val="tx1">
                      <a:lumMod val="75000"/>
                      <a:lumOff val="25000"/>
                    </a:schemeClr>
                  </a:solidFill>
                  <a:latin typeface="Arial" pitchFamily="34" charset="0"/>
                </a:endParaRPr>
              </a:p>
            </p:txBody>
          </p:sp>
        </p:grpSp>
        <p:sp>
          <p:nvSpPr>
            <p:cNvPr id="43" name="Freeform 42"/>
            <p:cNvSpPr>
              <a:spLocks/>
            </p:cNvSpPr>
            <p:nvPr/>
          </p:nvSpPr>
          <p:spPr>
            <a:xfrm rot="1985159">
              <a:off x="5337024" y="4180373"/>
              <a:ext cx="2129177" cy="640080"/>
            </a:xfrm>
            <a:custGeom>
              <a:avLst/>
              <a:gdLst>
                <a:gd name="connsiteX0" fmla="*/ 0 w 2946796"/>
                <a:gd name="connsiteY0" fmla="*/ 1915417 h 2946796"/>
                <a:gd name="connsiteX1" fmla="*/ 736699 w 2946796"/>
                <a:gd name="connsiteY1" fmla="*/ 1915417 h 2946796"/>
                <a:gd name="connsiteX2" fmla="*/ 736699 w 2946796"/>
                <a:gd name="connsiteY2" fmla="*/ 0 h 2946796"/>
                <a:gd name="connsiteX3" fmla="*/ 2210097 w 2946796"/>
                <a:gd name="connsiteY3" fmla="*/ 0 h 2946796"/>
                <a:gd name="connsiteX4" fmla="*/ 2210097 w 2946796"/>
                <a:gd name="connsiteY4" fmla="*/ 1915417 h 2946796"/>
                <a:gd name="connsiteX5" fmla="*/ 2946796 w 2946796"/>
                <a:gd name="connsiteY5" fmla="*/ 1915417 h 2946796"/>
                <a:gd name="connsiteX6" fmla="*/ 1473398 w 2946796"/>
                <a:gd name="connsiteY6" fmla="*/ 2946796 h 2946796"/>
                <a:gd name="connsiteX7" fmla="*/ 0 w 2946796"/>
                <a:gd name="connsiteY7" fmla="*/ 1915417 h 294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6796" h="2946796">
                  <a:moveTo>
                    <a:pt x="1915417" y="2946796"/>
                  </a:moveTo>
                  <a:lnTo>
                    <a:pt x="1915417" y="2210097"/>
                  </a:lnTo>
                  <a:lnTo>
                    <a:pt x="0" y="2210097"/>
                  </a:lnTo>
                  <a:lnTo>
                    <a:pt x="0" y="736699"/>
                  </a:lnTo>
                  <a:lnTo>
                    <a:pt x="1915417" y="736699"/>
                  </a:lnTo>
                  <a:lnTo>
                    <a:pt x="1915417" y="0"/>
                  </a:lnTo>
                  <a:lnTo>
                    <a:pt x="2946796" y="1473398"/>
                  </a:lnTo>
                  <a:lnTo>
                    <a:pt x="1915417" y="2946796"/>
                  </a:lnTo>
                  <a:close/>
                </a:path>
              </a:pathLst>
            </a:custGeom>
            <a:solidFill>
              <a:schemeClr val="tx1">
                <a:lumMod val="50000"/>
                <a:lumOff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6937" tIns="1113633" rIns="892624" bIns="1113636" numCol="1" spcCol="1270" anchor="ctr" anchorCtr="0">
              <a:noAutofit/>
            </a:bodyPr>
            <a:lstStyle/>
            <a:p>
              <a:pPr lvl="0" algn="ctr" defTabSz="2355850">
                <a:lnSpc>
                  <a:spcPct val="90000"/>
                </a:lnSpc>
                <a:spcBef>
                  <a:spcPct val="0"/>
                </a:spcBef>
                <a:spcAft>
                  <a:spcPct val="35000"/>
                </a:spcAft>
              </a:pPr>
              <a:endParaRPr lang="en-US" sz="5300" kern="1200"/>
            </a:p>
          </p:txBody>
        </p:sp>
      </p:grpSp>
      <p:grpSp>
        <p:nvGrpSpPr>
          <p:cNvPr id="32" name="Group 31"/>
          <p:cNvGrpSpPr/>
          <p:nvPr/>
        </p:nvGrpSpPr>
        <p:grpSpPr>
          <a:xfrm>
            <a:off x="2526905" y="4876800"/>
            <a:ext cx="3936173" cy="1260743"/>
            <a:chOff x="2526905" y="4876800"/>
            <a:chExt cx="3936173" cy="1260743"/>
          </a:xfrm>
        </p:grpSpPr>
        <p:sp>
          <p:nvSpPr>
            <p:cNvPr id="44" name="Freeform 43"/>
            <p:cNvSpPr>
              <a:spLocks/>
            </p:cNvSpPr>
            <p:nvPr/>
          </p:nvSpPr>
          <p:spPr>
            <a:xfrm rot="10800000">
              <a:off x="5449260" y="5248348"/>
              <a:ext cx="1013818" cy="640080"/>
            </a:xfrm>
            <a:custGeom>
              <a:avLst/>
              <a:gdLst>
                <a:gd name="connsiteX0" fmla="*/ 0 w 2946796"/>
                <a:gd name="connsiteY0" fmla="*/ 1915417 h 2946796"/>
                <a:gd name="connsiteX1" fmla="*/ 736699 w 2946796"/>
                <a:gd name="connsiteY1" fmla="*/ 1915417 h 2946796"/>
                <a:gd name="connsiteX2" fmla="*/ 736699 w 2946796"/>
                <a:gd name="connsiteY2" fmla="*/ 0 h 2946796"/>
                <a:gd name="connsiteX3" fmla="*/ 2210097 w 2946796"/>
                <a:gd name="connsiteY3" fmla="*/ 0 h 2946796"/>
                <a:gd name="connsiteX4" fmla="*/ 2210097 w 2946796"/>
                <a:gd name="connsiteY4" fmla="*/ 1915417 h 2946796"/>
                <a:gd name="connsiteX5" fmla="*/ 2946796 w 2946796"/>
                <a:gd name="connsiteY5" fmla="*/ 1915417 h 2946796"/>
                <a:gd name="connsiteX6" fmla="*/ 1473398 w 2946796"/>
                <a:gd name="connsiteY6" fmla="*/ 2946796 h 2946796"/>
                <a:gd name="connsiteX7" fmla="*/ 0 w 2946796"/>
                <a:gd name="connsiteY7" fmla="*/ 1915417 h 294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6796" h="2946796">
                  <a:moveTo>
                    <a:pt x="1915417" y="2946796"/>
                  </a:moveTo>
                  <a:lnTo>
                    <a:pt x="1915417" y="2210097"/>
                  </a:lnTo>
                  <a:lnTo>
                    <a:pt x="0" y="2210097"/>
                  </a:lnTo>
                  <a:lnTo>
                    <a:pt x="0" y="736699"/>
                  </a:lnTo>
                  <a:lnTo>
                    <a:pt x="1915417" y="736699"/>
                  </a:lnTo>
                  <a:lnTo>
                    <a:pt x="1915417" y="0"/>
                  </a:lnTo>
                  <a:lnTo>
                    <a:pt x="2946796" y="1473398"/>
                  </a:lnTo>
                  <a:lnTo>
                    <a:pt x="1915417" y="2946796"/>
                  </a:lnTo>
                  <a:close/>
                </a:path>
              </a:pathLst>
            </a:cu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6937" tIns="1113633" rIns="892624" bIns="1113636" numCol="1" spcCol="1270" anchor="ctr" anchorCtr="0">
              <a:noAutofit/>
            </a:bodyPr>
            <a:lstStyle/>
            <a:p>
              <a:pPr lvl="0" algn="ctr" defTabSz="2355850">
                <a:lnSpc>
                  <a:spcPct val="90000"/>
                </a:lnSpc>
                <a:spcBef>
                  <a:spcPct val="0"/>
                </a:spcBef>
                <a:spcAft>
                  <a:spcPct val="35000"/>
                </a:spcAft>
              </a:pPr>
              <a:endParaRPr lang="en-US" sz="5300" kern="1200"/>
            </a:p>
          </p:txBody>
        </p:sp>
        <p:grpSp>
          <p:nvGrpSpPr>
            <p:cNvPr id="24" name="Group 23"/>
            <p:cNvGrpSpPr/>
            <p:nvPr/>
          </p:nvGrpSpPr>
          <p:grpSpPr>
            <a:xfrm>
              <a:off x="2526905" y="4876800"/>
              <a:ext cx="3020711" cy="1260743"/>
              <a:chOff x="2526905" y="4876800"/>
              <a:chExt cx="3020711" cy="1260743"/>
            </a:xfrm>
          </p:grpSpPr>
          <p:grpSp>
            <p:nvGrpSpPr>
              <p:cNvPr id="9" name="Group 8"/>
              <p:cNvGrpSpPr/>
              <p:nvPr/>
            </p:nvGrpSpPr>
            <p:grpSpPr>
              <a:xfrm>
                <a:off x="3717799" y="4876800"/>
                <a:ext cx="1829817" cy="1260743"/>
                <a:chOff x="3717799" y="4876800"/>
                <a:chExt cx="1829817" cy="1260743"/>
              </a:xfrm>
            </p:grpSpPr>
            <p:sp>
              <p:nvSpPr>
                <p:cNvPr id="31" name="Rounded Rectangle 30"/>
                <p:cNvSpPr/>
                <p:nvPr/>
              </p:nvSpPr>
              <p:spPr>
                <a:xfrm>
                  <a:off x="3717799" y="4876800"/>
                  <a:ext cx="1829817" cy="1260743"/>
                </a:xfrm>
                <a:prstGeom prst="roundRect">
                  <a:avLst/>
                </a:prstGeom>
                <a:solidFill>
                  <a:srgbClr val="FF669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numCol="2"/>
                <a:lstStyle/>
                <a:p>
                  <a:pPr algn="ctr"/>
                  <a:endParaRPr lang="en-US" dirty="0" smtClean="0">
                    <a:solidFill>
                      <a:schemeClr val="tx1"/>
                    </a:solidFill>
                  </a:endParaRPr>
                </a:p>
              </p:txBody>
            </p:sp>
            <p:sp>
              <p:nvSpPr>
                <p:cNvPr id="37" name="TextBox 36"/>
                <p:cNvSpPr txBox="1"/>
                <p:nvPr/>
              </p:nvSpPr>
              <p:spPr>
                <a:xfrm>
                  <a:off x="3783945" y="5153228"/>
                  <a:ext cx="1644690" cy="707886"/>
                </a:xfrm>
                <a:prstGeom prst="rect">
                  <a:avLst/>
                </a:prstGeom>
                <a:noFill/>
              </p:spPr>
              <p:txBody>
                <a:bodyPr wrap="square" rtlCol="0">
                  <a:spAutoFit/>
                </a:bodyPr>
                <a:lstStyle/>
                <a:p>
                  <a:pPr algn="ctr" rtl="0"/>
                  <a:r>
                    <a:rPr lang="en-US" sz="2000" b="1" spc="-150" dirty="0" smtClean="0">
                      <a:solidFill>
                        <a:schemeClr val="tx1">
                          <a:lumMod val="75000"/>
                          <a:lumOff val="25000"/>
                        </a:schemeClr>
                      </a:solidFill>
                      <a:latin typeface="Arial" pitchFamily="34" charset="0"/>
                    </a:rPr>
                    <a:t>Intrafusal</a:t>
                  </a:r>
                </a:p>
                <a:p>
                  <a:pPr algn="ctr" rtl="0"/>
                  <a:r>
                    <a:rPr lang="en-US" sz="2000" b="1" spc="-150" dirty="0" smtClean="0">
                      <a:solidFill>
                        <a:schemeClr val="tx1">
                          <a:lumMod val="75000"/>
                          <a:lumOff val="25000"/>
                        </a:schemeClr>
                      </a:solidFill>
                      <a:latin typeface="Arial" pitchFamily="34" charset="0"/>
                    </a:rPr>
                    <a:t> Fibers</a:t>
                  </a:r>
                  <a:endParaRPr lang="en-US" sz="2000" b="1" spc="-150" dirty="0">
                    <a:solidFill>
                      <a:schemeClr val="tx1">
                        <a:lumMod val="75000"/>
                        <a:lumOff val="25000"/>
                      </a:schemeClr>
                    </a:solidFill>
                    <a:latin typeface="Arial" pitchFamily="34" charset="0"/>
                  </a:endParaRPr>
                </a:p>
              </p:txBody>
            </p:sp>
          </p:grpSp>
          <p:sp>
            <p:nvSpPr>
              <p:cNvPr id="45" name="Freeform 44"/>
              <p:cNvSpPr>
                <a:spLocks/>
              </p:cNvSpPr>
              <p:nvPr/>
            </p:nvSpPr>
            <p:spPr>
              <a:xfrm rot="10800000">
                <a:off x="2526905" y="5248348"/>
                <a:ext cx="1130185" cy="640080"/>
              </a:xfrm>
              <a:custGeom>
                <a:avLst/>
                <a:gdLst>
                  <a:gd name="connsiteX0" fmla="*/ 0 w 2946796"/>
                  <a:gd name="connsiteY0" fmla="*/ 1915417 h 2946796"/>
                  <a:gd name="connsiteX1" fmla="*/ 736699 w 2946796"/>
                  <a:gd name="connsiteY1" fmla="*/ 1915417 h 2946796"/>
                  <a:gd name="connsiteX2" fmla="*/ 736699 w 2946796"/>
                  <a:gd name="connsiteY2" fmla="*/ 0 h 2946796"/>
                  <a:gd name="connsiteX3" fmla="*/ 2210097 w 2946796"/>
                  <a:gd name="connsiteY3" fmla="*/ 0 h 2946796"/>
                  <a:gd name="connsiteX4" fmla="*/ 2210097 w 2946796"/>
                  <a:gd name="connsiteY4" fmla="*/ 1915417 h 2946796"/>
                  <a:gd name="connsiteX5" fmla="*/ 2946796 w 2946796"/>
                  <a:gd name="connsiteY5" fmla="*/ 1915417 h 2946796"/>
                  <a:gd name="connsiteX6" fmla="*/ 1473398 w 2946796"/>
                  <a:gd name="connsiteY6" fmla="*/ 2946796 h 2946796"/>
                  <a:gd name="connsiteX7" fmla="*/ 0 w 2946796"/>
                  <a:gd name="connsiteY7" fmla="*/ 1915417 h 294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6796" h="2946796">
                    <a:moveTo>
                      <a:pt x="1915417" y="2946796"/>
                    </a:moveTo>
                    <a:lnTo>
                      <a:pt x="1915417" y="2210097"/>
                    </a:lnTo>
                    <a:lnTo>
                      <a:pt x="0" y="2210097"/>
                    </a:lnTo>
                    <a:lnTo>
                      <a:pt x="0" y="736699"/>
                    </a:lnTo>
                    <a:lnTo>
                      <a:pt x="1915417" y="736699"/>
                    </a:lnTo>
                    <a:lnTo>
                      <a:pt x="1915417" y="0"/>
                    </a:lnTo>
                    <a:lnTo>
                      <a:pt x="2946796" y="1473398"/>
                    </a:lnTo>
                    <a:lnTo>
                      <a:pt x="1915417" y="2946796"/>
                    </a:lnTo>
                    <a:close/>
                  </a:path>
                </a:pathLst>
              </a:cu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6937" tIns="1113633" rIns="892624" bIns="1113636" numCol="1" spcCol="1270" anchor="ctr" anchorCtr="0">
                <a:noAutofit/>
              </a:bodyPr>
              <a:lstStyle/>
              <a:p>
                <a:pPr lvl="0" algn="ctr" defTabSz="2355850">
                  <a:lnSpc>
                    <a:spcPct val="90000"/>
                  </a:lnSpc>
                  <a:spcBef>
                    <a:spcPct val="0"/>
                  </a:spcBef>
                  <a:spcAft>
                    <a:spcPct val="35000"/>
                  </a:spcAft>
                </a:pPr>
                <a:endParaRPr lang="en-US" sz="5300" kern="1200"/>
              </a:p>
            </p:txBody>
          </p:sp>
        </p:grpSp>
      </p:grpSp>
      <p:sp>
        <p:nvSpPr>
          <p:cNvPr id="47"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
        <p:nvSpPr>
          <p:cNvPr id="46" name="TextBox 45"/>
          <p:cNvSpPr txBox="1"/>
          <p:nvPr/>
        </p:nvSpPr>
        <p:spPr>
          <a:xfrm>
            <a:off x="2172341" y="356841"/>
            <a:ext cx="5178470" cy="1077218"/>
          </a:xfrm>
          <a:prstGeom prst="rect">
            <a:avLst/>
          </a:prstGeom>
          <a:noFill/>
        </p:spPr>
        <p:txBody>
          <a:bodyPr wrap="square" rtlCol="0">
            <a:spAutoFit/>
          </a:bodyPr>
          <a:lstStyle/>
          <a:p>
            <a:pPr lvl="0" algn="ctr" rtl="0"/>
            <a:r>
              <a:rPr lang="en-US" altLang="zh-CN" sz="3200" b="1" spc="-150" dirty="0" smtClean="0">
                <a:solidFill>
                  <a:srgbClr val="5F5F5F"/>
                </a:solidFill>
                <a:latin typeface="Arial" pitchFamily="34" charset="0"/>
              </a:rPr>
              <a:t>Optimization of Neuromuscular system</a:t>
            </a:r>
            <a:endParaRPr lang="he-IL" altLang="zh-CN" sz="3200" b="1" spc="-150" dirty="0">
              <a:solidFill>
                <a:srgbClr val="5F5F5F"/>
              </a:solidFill>
              <a:latin typeface="Arial" pitchFamily="34" charset="0"/>
            </a:endParaRPr>
          </a:p>
        </p:txBody>
      </p:sp>
    </p:spTree>
    <p:extLst>
      <p:ext uri="{BB962C8B-B14F-4D97-AF65-F5344CB8AC3E}">
        <p14:creationId xmlns:p14="http://schemas.microsoft.com/office/powerpoint/2010/main" val="2524296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תוצאת תמונה עבור ‪alpha and gamma motor neu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19200"/>
            <a:ext cx="6781800" cy="50863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05000" y="356841"/>
            <a:ext cx="5445811" cy="1077218"/>
          </a:xfrm>
          <a:prstGeom prst="rect">
            <a:avLst/>
          </a:prstGeom>
          <a:noFill/>
        </p:spPr>
        <p:txBody>
          <a:bodyPr wrap="square" rtlCol="0">
            <a:spAutoFit/>
          </a:bodyPr>
          <a:lstStyle/>
          <a:p>
            <a:pPr lvl="0" algn="ctr" rtl="0"/>
            <a:r>
              <a:rPr lang="en-US" altLang="zh-CN" sz="3200" b="1" spc="-150" dirty="0" smtClean="0">
                <a:solidFill>
                  <a:srgbClr val="5F5F5F"/>
                </a:solidFill>
                <a:latin typeface="Arial" pitchFamily="34" charset="0"/>
                <a:cs typeface="+mn-cs"/>
              </a:rPr>
              <a:t>Alpha and Gamma Motor neuron</a:t>
            </a:r>
            <a:endParaRPr lang="he-IL" altLang="zh-CN" sz="3200" b="1" spc="-150" dirty="0">
              <a:solidFill>
                <a:srgbClr val="5F5F5F"/>
              </a:solidFill>
              <a:latin typeface="Arial" pitchFamily="34" charset="0"/>
            </a:endParaRPr>
          </a:p>
        </p:txBody>
      </p:sp>
      <p:sp>
        <p:nvSpPr>
          <p:cNvPr id="6"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1263846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noChangeAspect="1"/>
          </p:cNvPicPr>
          <p:nvPr/>
        </p:nvPicPr>
        <p:blipFill>
          <a:blip r:embed="rId3" cstate="print"/>
          <a:srcRect/>
          <a:stretch>
            <a:fillRect/>
          </a:stretch>
        </p:blipFill>
        <p:spPr bwMode="auto">
          <a:xfrm>
            <a:off x="366135" y="433041"/>
            <a:ext cx="1466850" cy="447675"/>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3502186352"/>
              </p:ext>
            </p:extLst>
          </p:nvPr>
        </p:nvGraphicFramePr>
        <p:xfrm>
          <a:off x="1613670" y="1331265"/>
          <a:ext cx="6021422" cy="4937760"/>
        </p:xfrm>
        <a:graphic>
          <a:graphicData uri="http://schemas.openxmlformats.org/drawingml/2006/table">
            <a:tbl>
              <a:tblPr firstRow="1" bandRow="1">
                <a:tableStyleId>{5C22544A-7EE6-4342-B048-85BDC9FD1C3A}</a:tableStyleId>
              </a:tblPr>
              <a:tblGrid>
                <a:gridCol w="821987"/>
                <a:gridCol w="1552641"/>
                <a:gridCol w="1735305"/>
                <a:gridCol w="1911489"/>
              </a:tblGrid>
              <a:tr h="396240">
                <a:tc>
                  <a:txBody>
                    <a:bodyPr/>
                    <a:lstStyle/>
                    <a:p>
                      <a:pPr algn="ctr"/>
                      <a:r>
                        <a:rPr lang="en-US" sz="2000" b="1" kern="1200" spc="-150" dirty="0" smtClean="0">
                          <a:solidFill>
                            <a:schemeClr val="tx1">
                              <a:lumMod val="75000"/>
                              <a:lumOff val="25000"/>
                            </a:schemeClr>
                          </a:solidFill>
                          <a:latin typeface="Arial" pitchFamily="34" charset="0"/>
                          <a:ea typeface="+mn-ea"/>
                          <a:cs typeface="Arial" pitchFamily="34" charset="0"/>
                        </a:rPr>
                        <a:t>Type</a:t>
                      </a:r>
                      <a:endParaRPr lang="en-US" sz="2000" b="1" kern="1200" spc="-150" dirty="0">
                        <a:solidFill>
                          <a:schemeClr val="tx1">
                            <a:lumMod val="75000"/>
                            <a:lumOff val="25000"/>
                          </a:schemeClr>
                        </a:solidFill>
                        <a:latin typeface="Arial" pitchFamily="34" charset="0"/>
                        <a:ea typeface="+mn-ea"/>
                        <a:cs typeface="Arial" pitchFamily="34" charset="0"/>
                      </a:endParaRPr>
                    </a:p>
                  </a:txBody>
                  <a:tcPr/>
                </a:tc>
                <a:tc>
                  <a:txBody>
                    <a:bodyPr/>
                    <a:lstStyle/>
                    <a:p>
                      <a:pPr algn="ctr"/>
                      <a:r>
                        <a:rPr lang="en-US" sz="2000" b="1" kern="1200" spc="-150" dirty="0" smtClean="0">
                          <a:solidFill>
                            <a:schemeClr val="tx1">
                              <a:lumMod val="75000"/>
                              <a:lumOff val="25000"/>
                            </a:schemeClr>
                          </a:solidFill>
                          <a:latin typeface="Arial" pitchFamily="34" charset="0"/>
                          <a:ea typeface="+mn-ea"/>
                          <a:cs typeface="Arial" pitchFamily="34" charset="0"/>
                        </a:rPr>
                        <a:t>Threshold</a:t>
                      </a:r>
                      <a:endParaRPr lang="en-US" sz="2000" b="1" kern="1200" spc="-150" dirty="0">
                        <a:solidFill>
                          <a:schemeClr val="tx1">
                            <a:lumMod val="75000"/>
                            <a:lumOff val="25000"/>
                          </a:schemeClr>
                        </a:solidFill>
                        <a:latin typeface="Arial" pitchFamily="34" charset="0"/>
                        <a:ea typeface="+mn-ea"/>
                        <a:cs typeface="Arial" pitchFamily="34" charset="0"/>
                      </a:endParaRPr>
                    </a:p>
                  </a:txBody>
                  <a:tcPr/>
                </a:tc>
                <a:tc>
                  <a:txBody>
                    <a:bodyPr/>
                    <a:lstStyle/>
                    <a:p>
                      <a:pPr algn="ctr"/>
                      <a:r>
                        <a:rPr lang="en-US" sz="2000" b="1" kern="1200" spc="-150" dirty="0" smtClean="0">
                          <a:solidFill>
                            <a:schemeClr val="tx1">
                              <a:lumMod val="75000"/>
                              <a:lumOff val="25000"/>
                            </a:schemeClr>
                          </a:solidFill>
                          <a:latin typeface="Arial" pitchFamily="34" charset="0"/>
                          <a:ea typeface="+mn-ea"/>
                          <a:cs typeface="Arial" pitchFamily="34" charset="0"/>
                        </a:rPr>
                        <a:t>Adaptation</a:t>
                      </a:r>
                      <a:endParaRPr lang="en-US" sz="2000" b="1" kern="1200" spc="-150" dirty="0">
                        <a:solidFill>
                          <a:schemeClr val="tx1">
                            <a:lumMod val="75000"/>
                            <a:lumOff val="25000"/>
                          </a:schemeClr>
                        </a:solidFill>
                        <a:latin typeface="Arial" pitchFamily="34" charset="0"/>
                        <a:ea typeface="+mn-ea"/>
                        <a:cs typeface="Arial" pitchFamily="34" charset="0"/>
                      </a:endParaRPr>
                    </a:p>
                  </a:txBody>
                  <a:tcPr/>
                </a:tc>
                <a:tc>
                  <a:txBody>
                    <a:bodyPr/>
                    <a:lstStyle/>
                    <a:p>
                      <a:pPr algn="ctr"/>
                      <a:r>
                        <a:rPr lang="en-US" sz="2000" b="1" kern="1200" spc="-150" dirty="0" smtClean="0">
                          <a:solidFill>
                            <a:schemeClr val="tx1">
                              <a:lumMod val="75000"/>
                              <a:lumOff val="25000"/>
                            </a:schemeClr>
                          </a:solidFill>
                          <a:latin typeface="Arial" pitchFamily="34" charset="0"/>
                          <a:ea typeface="+mn-ea"/>
                          <a:cs typeface="Arial" pitchFamily="34" charset="0"/>
                        </a:rPr>
                        <a:t>Action</a:t>
                      </a:r>
                      <a:endParaRPr lang="en-US" sz="2000" b="1" kern="1200" spc="-150" dirty="0">
                        <a:solidFill>
                          <a:schemeClr val="tx1">
                            <a:lumMod val="75000"/>
                            <a:lumOff val="25000"/>
                          </a:schemeClr>
                        </a:solidFill>
                        <a:latin typeface="Arial" pitchFamily="34" charset="0"/>
                        <a:ea typeface="+mn-ea"/>
                        <a:cs typeface="Arial" pitchFamily="34" charset="0"/>
                      </a:endParaRPr>
                    </a:p>
                  </a:txBody>
                  <a:tcPr/>
                </a:tc>
              </a:tr>
              <a:tr h="370840">
                <a:tc>
                  <a:txBody>
                    <a:bodyPr/>
                    <a:lstStyle/>
                    <a:p>
                      <a:pPr algn="ctr"/>
                      <a:endParaRPr lang="en-US" dirty="0" smtClean="0"/>
                    </a:p>
                    <a:p>
                      <a:pPr algn="ctr"/>
                      <a:r>
                        <a:rPr lang="en-US" dirty="0" smtClean="0"/>
                        <a:t>I</a:t>
                      </a:r>
                    </a:p>
                    <a:p>
                      <a:pPr algn="ctr"/>
                      <a:endParaRPr lang="en-US" dirty="0"/>
                    </a:p>
                  </a:txBody>
                  <a:tcPr/>
                </a:tc>
                <a:tc>
                  <a:txBody>
                    <a:bodyPr/>
                    <a:lstStyle/>
                    <a:p>
                      <a:pPr algn="ctr"/>
                      <a:endParaRPr lang="en-US" sz="2000" b="1" kern="1200" spc="-150" dirty="0" smtClean="0">
                        <a:solidFill>
                          <a:srgbClr val="9D1583"/>
                        </a:solidFill>
                        <a:latin typeface="Arial" pitchFamily="34" charset="0"/>
                        <a:ea typeface="+mn-ea"/>
                        <a:cs typeface="Arial" pitchFamily="34" charset="0"/>
                      </a:endParaRPr>
                    </a:p>
                    <a:p>
                      <a:pPr algn="ctr"/>
                      <a:r>
                        <a:rPr lang="en-US" sz="2000" b="1" kern="1200" spc="-150" dirty="0" smtClean="0">
                          <a:solidFill>
                            <a:srgbClr val="9D1583"/>
                          </a:solidFill>
                          <a:latin typeface="Arial" pitchFamily="34" charset="0"/>
                          <a:ea typeface="+mn-ea"/>
                          <a:cs typeface="Arial" pitchFamily="34" charset="0"/>
                        </a:rPr>
                        <a:t>Low</a:t>
                      </a:r>
                      <a:endParaRPr lang="en-US" sz="2000" b="1" kern="1200" spc="-150" dirty="0">
                        <a:solidFill>
                          <a:schemeClr val="tx2">
                            <a:lumMod val="75000"/>
                          </a:schemeClr>
                        </a:solidFill>
                        <a:latin typeface="Arial" pitchFamily="34" charset="0"/>
                        <a:ea typeface="+mn-ea"/>
                        <a:cs typeface="Arial" pitchFamily="34" charset="0"/>
                      </a:endParaRPr>
                    </a:p>
                  </a:txBody>
                  <a:tcPr/>
                </a:tc>
                <a:tc>
                  <a:txBody>
                    <a:bodyPr/>
                    <a:lstStyle/>
                    <a:p>
                      <a:pPr algn="ctr"/>
                      <a:endParaRPr lang="en-US" sz="2000" b="1" kern="1200" spc="-150" dirty="0" smtClean="0">
                        <a:solidFill>
                          <a:srgbClr val="006666"/>
                        </a:solidFill>
                        <a:latin typeface="Arial" pitchFamily="34" charset="0"/>
                        <a:ea typeface="+mn-ea"/>
                        <a:cs typeface="Arial" pitchFamily="34" charset="0"/>
                      </a:endParaRPr>
                    </a:p>
                    <a:p>
                      <a:pPr algn="ctr"/>
                      <a:r>
                        <a:rPr lang="en-US" sz="2000" b="1" kern="1200" spc="-150" dirty="0" smtClean="0">
                          <a:solidFill>
                            <a:srgbClr val="006666"/>
                          </a:solidFill>
                          <a:latin typeface="Arial" pitchFamily="34" charset="0"/>
                          <a:ea typeface="+mn-ea"/>
                          <a:cs typeface="Arial" pitchFamily="34" charset="0"/>
                        </a:rPr>
                        <a:t>Slow</a:t>
                      </a:r>
                      <a:r>
                        <a:rPr lang="en-US" sz="2000" b="1" kern="1200" spc="-150" dirty="0" smtClean="0">
                          <a:solidFill>
                            <a:schemeClr val="tx2">
                              <a:lumMod val="75000"/>
                            </a:schemeClr>
                          </a:solidFill>
                          <a:latin typeface="Arial" pitchFamily="34" charset="0"/>
                          <a:ea typeface="+mn-ea"/>
                          <a:cs typeface="Arial" pitchFamily="34" charset="0"/>
                        </a:rPr>
                        <a:t> </a:t>
                      </a:r>
                      <a:endParaRPr lang="en-US" sz="2000" b="1" kern="1200" spc="-150" dirty="0">
                        <a:solidFill>
                          <a:schemeClr val="tx2">
                            <a:lumMod val="75000"/>
                          </a:schemeClr>
                        </a:solidFill>
                        <a:latin typeface="Arial" pitchFamily="34" charset="0"/>
                        <a:ea typeface="+mn-ea"/>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1" kern="1200" spc="-150" dirty="0" smtClean="0">
                        <a:solidFill>
                          <a:srgbClr val="FF0000"/>
                        </a:solidFill>
                        <a:latin typeface="Arial" pitchFamily="34" charset="0"/>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spc="-150" dirty="0" smtClean="0">
                          <a:solidFill>
                            <a:srgbClr val="FF0000"/>
                          </a:solidFill>
                          <a:latin typeface="Arial" pitchFamily="34" charset="0"/>
                          <a:ea typeface="+mn-ea"/>
                          <a:cs typeface="Arial" pitchFamily="34" charset="0"/>
                        </a:rPr>
                        <a:t>Beginning of  movement</a:t>
                      </a:r>
                    </a:p>
                    <a:p>
                      <a:endParaRPr lang="en-US" sz="2000" b="1" kern="1200" spc="-150" dirty="0">
                        <a:solidFill>
                          <a:schemeClr val="tx2">
                            <a:lumMod val="75000"/>
                          </a:schemeClr>
                        </a:solidFill>
                        <a:latin typeface="Arial" pitchFamily="34" charset="0"/>
                        <a:ea typeface="+mn-ea"/>
                        <a:cs typeface="Arial" pitchFamily="34" charset="0"/>
                      </a:endParaRPr>
                    </a:p>
                  </a:txBody>
                  <a:tcPr/>
                </a:tc>
              </a:tr>
              <a:tr h="370840">
                <a:tc>
                  <a:txBody>
                    <a:bodyPr/>
                    <a:lstStyle/>
                    <a:p>
                      <a:pPr algn="ctr"/>
                      <a:endParaRPr lang="en-US" dirty="0" smtClean="0"/>
                    </a:p>
                    <a:p>
                      <a:pPr algn="ctr"/>
                      <a:r>
                        <a:rPr lang="en-US" dirty="0" smtClean="0"/>
                        <a:t>II</a:t>
                      </a:r>
                    </a:p>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spc="-150" dirty="0" smtClean="0">
                        <a:solidFill>
                          <a:srgbClr val="9D1583"/>
                        </a:solidFill>
                        <a:latin typeface="Arial" pitchFamily="34" charset="0"/>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spc="-150" dirty="0" smtClean="0">
                          <a:solidFill>
                            <a:srgbClr val="9D1583"/>
                          </a:solidFill>
                          <a:latin typeface="Arial" pitchFamily="34" charset="0"/>
                          <a:ea typeface="+mn-ea"/>
                          <a:cs typeface="Arial" pitchFamily="34" charset="0"/>
                        </a:rPr>
                        <a:t>Low</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spc="-150" dirty="0" smtClean="0">
                        <a:solidFill>
                          <a:srgbClr val="006666"/>
                        </a:solidFill>
                        <a:latin typeface="Arial" pitchFamily="34" charset="0"/>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spc="-150" dirty="0" smtClean="0">
                          <a:solidFill>
                            <a:srgbClr val="006666"/>
                          </a:solidFill>
                          <a:latin typeface="Arial" pitchFamily="34" charset="0"/>
                          <a:ea typeface="+mn-ea"/>
                          <a:cs typeface="Arial" pitchFamily="34" charset="0"/>
                        </a:rPr>
                        <a:t>Rapidly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kern="1200" spc="-150" dirty="0" smtClean="0">
                        <a:solidFill>
                          <a:schemeClr val="tx1">
                            <a:lumMod val="75000"/>
                            <a:lumOff val="25000"/>
                          </a:schemeClr>
                        </a:solidFill>
                        <a:latin typeface="Arial" pitchFamily="34" charset="0"/>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spc="-150" dirty="0" smtClean="0">
                          <a:solidFill>
                            <a:srgbClr val="FF0000"/>
                          </a:solidFill>
                          <a:latin typeface="Arial" pitchFamily="34" charset="0"/>
                          <a:ea typeface="+mn-ea"/>
                          <a:cs typeface="Arial" pitchFamily="34" charset="0"/>
                        </a:rPr>
                        <a:t>Beginning of  movement</a:t>
                      </a:r>
                      <a:endParaRPr lang="en-US" sz="1800" b="1" kern="1200" spc="-150" dirty="0">
                        <a:solidFill>
                          <a:srgbClr val="FF0000"/>
                        </a:solidFill>
                        <a:latin typeface="Arial" pitchFamily="34" charset="0"/>
                        <a:ea typeface="+mn-ea"/>
                        <a:cs typeface="Arial" pitchFamily="34" charset="0"/>
                      </a:endParaRPr>
                    </a:p>
                  </a:txBody>
                  <a:tcPr/>
                </a:tc>
              </a:tr>
              <a:tr h="370840">
                <a:tc>
                  <a:txBody>
                    <a:bodyPr/>
                    <a:lstStyle/>
                    <a:p>
                      <a:pPr algn="ctr"/>
                      <a:endParaRPr lang="en-US" dirty="0" smtClean="0"/>
                    </a:p>
                    <a:p>
                      <a:pPr algn="ctr"/>
                      <a:r>
                        <a:rPr lang="en-US" dirty="0" smtClean="0"/>
                        <a:t>III</a:t>
                      </a:r>
                    </a:p>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spc="-150" dirty="0" smtClean="0">
                        <a:solidFill>
                          <a:srgbClr val="9D1583"/>
                        </a:solidFill>
                        <a:latin typeface="Arial" pitchFamily="34" charset="0"/>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spc="-150" dirty="0" smtClean="0">
                          <a:solidFill>
                            <a:srgbClr val="9D1583"/>
                          </a:solidFill>
                          <a:latin typeface="Arial" pitchFamily="34" charset="0"/>
                          <a:ea typeface="+mn-ea"/>
                          <a:cs typeface="Arial" pitchFamily="34" charset="0"/>
                        </a:rPr>
                        <a:t>High</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spc="-150" dirty="0" smtClean="0">
                        <a:solidFill>
                          <a:srgbClr val="006666"/>
                        </a:solidFill>
                        <a:latin typeface="Arial" pitchFamily="34" charset="0"/>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spc="-150" dirty="0" smtClean="0">
                          <a:solidFill>
                            <a:srgbClr val="006666"/>
                          </a:solidFill>
                          <a:latin typeface="Arial" pitchFamily="34" charset="0"/>
                          <a:ea typeface="+mn-ea"/>
                          <a:cs typeface="Arial" pitchFamily="34" charset="0"/>
                        </a:rPr>
                        <a:t>Slow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kern="1200" spc="-150" dirty="0" smtClean="0">
                        <a:solidFill>
                          <a:schemeClr val="tx1">
                            <a:lumMod val="75000"/>
                            <a:lumOff val="25000"/>
                          </a:schemeClr>
                        </a:solidFill>
                        <a:latin typeface="Arial" pitchFamily="34" charset="0"/>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spc="-150" dirty="0" smtClean="0">
                          <a:solidFill>
                            <a:schemeClr val="tx1">
                              <a:lumMod val="75000"/>
                              <a:lumOff val="25000"/>
                            </a:schemeClr>
                          </a:solidFill>
                          <a:latin typeface="Arial" pitchFamily="34" charset="0"/>
                          <a:ea typeface="+mn-ea"/>
                          <a:cs typeface="Arial" pitchFamily="34" charset="0"/>
                        </a:rPr>
                        <a:t>Extremes of</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spc="-150" dirty="0" smtClean="0">
                          <a:solidFill>
                            <a:schemeClr val="tx1">
                              <a:lumMod val="75000"/>
                              <a:lumOff val="25000"/>
                            </a:schemeClr>
                          </a:solidFill>
                          <a:latin typeface="Arial" pitchFamily="34" charset="0"/>
                          <a:ea typeface="+mn-ea"/>
                          <a:cs typeface="Arial" pitchFamily="34" charset="0"/>
                        </a:rPr>
                        <a:t> movement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370840">
                <a:tc>
                  <a:txBody>
                    <a:bodyPr/>
                    <a:lstStyle/>
                    <a:p>
                      <a:pPr algn="ctr"/>
                      <a:endParaRPr lang="en-US" dirty="0" smtClean="0"/>
                    </a:p>
                    <a:p>
                      <a:pPr algn="ctr"/>
                      <a:r>
                        <a:rPr lang="en-US" dirty="0" smtClean="0"/>
                        <a:t>IV</a:t>
                      </a:r>
                    </a:p>
                    <a:p>
                      <a:pPr algn="ctr"/>
                      <a:endParaRPr lang="en-US" dirty="0"/>
                    </a:p>
                  </a:txBody>
                  <a:tcPr/>
                </a:tc>
                <a:tc>
                  <a:txBody>
                    <a:bodyPr/>
                    <a:lstStyle/>
                    <a:p>
                      <a:pPr algn="ctr"/>
                      <a:endParaRPr lang="en-US" sz="1800" b="1" kern="1200" spc="-150" dirty="0" smtClean="0">
                        <a:solidFill>
                          <a:srgbClr val="9D1583"/>
                        </a:solidFill>
                        <a:latin typeface="Arial" pitchFamily="34" charset="0"/>
                        <a:ea typeface="+mn-ea"/>
                        <a:cs typeface="Arial" pitchFamily="34" charset="0"/>
                      </a:endParaRPr>
                    </a:p>
                    <a:p>
                      <a:pPr algn="ctr"/>
                      <a:r>
                        <a:rPr lang="en-US" sz="1800" b="1" kern="1200" spc="-150" dirty="0" smtClean="0">
                          <a:solidFill>
                            <a:srgbClr val="9D1583"/>
                          </a:solidFill>
                          <a:latin typeface="Arial" pitchFamily="34" charset="0"/>
                          <a:ea typeface="+mn-ea"/>
                          <a:cs typeface="Arial" pitchFamily="34" charset="0"/>
                        </a:rPr>
                        <a:t>High</a:t>
                      </a:r>
                      <a:r>
                        <a:rPr lang="en-US" sz="1800" b="1" kern="1200" spc="-150" dirty="0" smtClean="0">
                          <a:solidFill>
                            <a:schemeClr val="tx2">
                              <a:lumMod val="75000"/>
                            </a:schemeClr>
                          </a:solidFill>
                          <a:latin typeface="Arial" pitchFamily="34" charset="0"/>
                          <a:ea typeface="+mn-ea"/>
                          <a:cs typeface="Arial" pitchFamily="34" charset="0"/>
                        </a:rPr>
                        <a:t>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spc="-150" dirty="0" smtClean="0">
                        <a:solidFill>
                          <a:srgbClr val="FF0000"/>
                        </a:solidFill>
                        <a:latin typeface="Arial" pitchFamily="34" charset="0"/>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spc="-150" dirty="0" smtClean="0">
                          <a:solidFill>
                            <a:srgbClr val="006666"/>
                          </a:solidFill>
                          <a:latin typeface="Arial" pitchFamily="34" charset="0"/>
                          <a:ea typeface="+mn-ea"/>
                          <a:cs typeface="Arial" pitchFamily="34" charset="0"/>
                        </a:rPr>
                        <a:t>Pain  receptors </a:t>
                      </a:r>
                      <a:endParaRPr lang="en-US" sz="1800" b="1" kern="1200" spc="-150" dirty="0">
                        <a:solidFill>
                          <a:srgbClr val="006666"/>
                        </a:solidFill>
                        <a:latin typeface="Arial" pitchFamily="34" charset="0"/>
                        <a:ea typeface="+mn-ea"/>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kern="1200" spc="-150" dirty="0" smtClean="0">
                        <a:solidFill>
                          <a:schemeClr val="tx1">
                            <a:lumMod val="75000"/>
                            <a:lumOff val="25000"/>
                          </a:schemeClr>
                        </a:solidFill>
                        <a:latin typeface="Arial" pitchFamily="34" charset="0"/>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spc="-150" dirty="0" smtClean="0">
                          <a:solidFill>
                            <a:schemeClr val="tx1">
                              <a:lumMod val="75000"/>
                              <a:lumOff val="25000"/>
                            </a:schemeClr>
                          </a:solidFill>
                          <a:latin typeface="Arial" pitchFamily="34" charset="0"/>
                          <a:ea typeface="+mn-ea"/>
                          <a:cs typeface="Arial" pitchFamily="34" charset="0"/>
                        </a:rPr>
                        <a:t>Extremes of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spc="-150" dirty="0" smtClean="0">
                          <a:solidFill>
                            <a:schemeClr val="tx1">
                              <a:lumMod val="75000"/>
                              <a:lumOff val="25000"/>
                            </a:schemeClr>
                          </a:solidFill>
                          <a:latin typeface="Arial" pitchFamily="34" charset="0"/>
                          <a:ea typeface="+mn-ea"/>
                          <a:cs typeface="Arial" pitchFamily="34" charset="0"/>
                        </a:rPr>
                        <a:t>movement</a:t>
                      </a:r>
                    </a:p>
                    <a:p>
                      <a:endParaRPr lang="en-US" dirty="0"/>
                    </a:p>
                  </a:txBody>
                  <a:tcPr/>
                </a:tc>
              </a:tr>
            </a:tbl>
          </a:graphicData>
        </a:graphic>
      </p:graphicFrame>
      <p:sp>
        <p:nvSpPr>
          <p:cNvPr id="11" name="TextBox 10"/>
          <p:cNvSpPr txBox="1"/>
          <p:nvPr/>
        </p:nvSpPr>
        <p:spPr>
          <a:xfrm>
            <a:off x="1095078" y="6581001"/>
            <a:ext cx="7162800" cy="276999"/>
          </a:xfrm>
          <a:prstGeom prst="rect">
            <a:avLst/>
          </a:prstGeom>
          <a:noFill/>
        </p:spPr>
        <p:txBody>
          <a:bodyPr wrap="square" rtlCol="0">
            <a:spAutoFit/>
          </a:bodyPr>
          <a:lstStyle/>
          <a:p>
            <a:pPr algn="ctr" rtl="0"/>
            <a:r>
              <a:rPr lang="en-US" sz="1200" dirty="0" smtClean="0"/>
              <a:t>Classification of  articular mechanoreceptors abridged (Wyke 1972)</a:t>
            </a:r>
            <a:endParaRPr lang="en-US" sz="1200" dirty="0"/>
          </a:p>
        </p:txBody>
      </p:sp>
      <p:sp>
        <p:nvSpPr>
          <p:cNvPr id="5" name="TextBox 4"/>
          <p:cNvSpPr txBox="1"/>
          <p:nvPr/>
        </p:nvSpPr>
        <p:spPr>
          <a:xfrm>
            <a:off x="2172341" y="356841"/>
            <a:ext cx="5178470" cy="584775"/>
          </a:xfrm>
          <a:prstGeom prst="rect">
            <a:avLst/>
          </a:prstGeom>
          <a:noFill/>
        </p:spPr>
        <p:txBody>
          <a:bodyPr wrap="square" rtlCol="0">
            <a:spAutoFit/>
          </a:bodyPr>
          <a:lstStyle/>
          <a:p>
            <a:pPr algn="ctr" rtl="0"/>
            <a:r>
              <a:rPr lang="en-US" altLang="zh-CN" sz="3200" b="1" spc="-150" dirty="0" smtClean="0">
                <a:solidFill>
                  <a:srgbClr val="5F5F5F"/>
                </a:solidFill>
                <a:latin typeface="Arial" pitchFamily="34" charset="0"/>
              </a:rPr>
              <a:t>Mechanoreceptors</a:t>
            </a:r>
            <a:endParaRPr lang="he-IL" altLang="zh-CN" sz="3200" b="1" spc="-150" dirty="0">
              <a:solidFill>
                <a:srgbClr val="5F5F5F"/>
              </a:solidFill>
              <a:latin typeface="Arial" pitchFamily="34" charset="0"/>
            </a:endParaRPr>
          </a:p>
        </p:txBody>
      </p:sp>
    </p:spTree>
    <p:extLst>
      <p:ext uri="{BB962C8B-B14F-4D97-AF65-F5344CB8AC3E}">
        <p14:creationId xmlns:p14="http://schemas.microsoft.com/office/powerpoint/2010/main" val="3472365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53"/>
          <p:cNvSpPr/>
          <p:nvPr/>
        </p:nvSpPr>
        <p:spPr>
          <a:xfrm>
            <a:off x="6178296" y="1752600"/>
            <a:ext cx="2280504"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250" tIns="148591" rIns="277368" bIns="148591" numCol="1" spcCol="1270" anchor="ctr" anchorCtr="0">
            <a:noAutofit/>
          </a:bodyPr>
          <a:lstStyle/>
          <a:p>
            <a:pPr lvl="0" algn="ctr" defTabSz="1733550">
              <a:lnSpc>
                <a:spcPct val="90000"/>
              </a:lnSpc>
              <a:spcBef>
                <a:spcPct val="0"/>
              </a:spcBef>
              <a:spcAft>
                <a:spcPct val="35000"/>
              </a:spcAft>
            </a:pPr>
            <a:r>
              <a:rPr lang="en-US" sz="2400" dirty="0"/>
              <a:t>Muscle </a:t>
            </a:r>
            <a:r>
              <a:rPr lang="en-US" sz="2400" dirty="0" smtClean="0"/>
              <a:t>stretch</a:t>
            </a:r>
            <a:endParaRPr lang="en-US" sz="2400" dirty="0"/>
          </a:p>
        </p:txBody>
      </p:sp>
      <p:sp>
        <p:nvSpPr>
          <p:cNvPr id="55" name="Freeform 54"/>
          <p:cNvSpPr/>
          <p:nvPr/>
        </p:nvSpPr>
        <p:spPr>
          <a:xfrm>
            <a:off x="6178296" y="4724113"/>
            <a:ext cx="2280504"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250" tIns="148591" rIns="277368" bIns="148591" numCol="1" spcCol="1270" anchor="ctr" anchorCtr="0">
            <a:noAutofit/>
          </a:bodyPr>
          <a:lstStyle/>
          <a:p>
            <a:pPr lvl="0" algn="ctr" defTabSz="1733550">
              <a:lnSpc>
                <a:spcPct val="90000"/>
              </a:lnSpc>
              <a:spcBef>
                <a:spcPct val="0"/>
              </a:spcBef>
              <a:spcAft>
                <a:spcPct val="35000"/>
              </a:spcAft>
            </a:pPr>
            <a:r>
              <a:rPr lang="en-US" sz="2400" dirty="0" smtClean="0"/>
              <a:t>Proactive response</a:t>
            </a:r>
            <a:endParaRPr lang="en-US" sz="2400" dirty="0"/>
          </a:p>
        </p:txBody>
      </p:sp>
      <p:sp>
        <p:nvSpPr>
          <p:cNvPr id="56" name="Freeform 55"/>
          <p:cNvSpPr/>
          <p:nvPr/>
        </p:nvSpPr>
        <p:spPr>
          <a:xfrm>
            <a:off x="1850136" y="4724113"/>
            <a:ext cx="2280504"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250" tIns="148591" rIns="277368" bIns="148591" numCol="1" spcCol="1270" anchor="ctr" anchorCtr="0">
            <a:noAutofit/>
          </a:bodyPr>
          <a:lstStyle/>
          <a:p>
            <a:pPr lvl="0" algn="ctr" defTabSz="1733550">
              <a:lnSpc>
                <a:spcPct val="90000"/>
              </a:lnSpc>
              <a:spcBef>
                <a:spcPct val="0"/>
              </a:spcBef>
              <a:spcAft>
                <a:spcPct val="35000"/>
              </a:spcAft>
            </a:pPr>
            <a:r>
              <a:rPr lang="en-US" sz="2400" dirty="0" smtClean="0"/>
              <a:t>Reactive response</a:t>
            </a:r>
            <a:endParaRPr lang="en-US" sz="2400" dirty="0"/>
          </a:p>
        </p:txBody>
      </p:sp>
      <p:sp>
        <p:nvSpPr>
          <p:cNvPr id="18" name="TextBox 17"/>
          <p:cNvSpPr txBox="1"/>
          <p:nvPr/>
        </p:nvSpPr>
        <p:spPr>
          <a:xfrm>
            <a:off x="2172341" y="356841"/>
            <a:ext cx="5178470" cy="584775"/>
          </a:xfrm>
          <a:prstGeom prst="rect">
            <a:avLst/>
          </a:prstGeom>
          <a:noFill/>
        </p:spPr>
        <p:txBody>
          <a:bodyPr wrap="square" rtlCol="0">
            <a:spAutoFit/>
          </a:bodyPr>
          <a:lstStyle/>
          <a:p>
            <a:pPr algn="ctr" rtl="0"/>
            <a:r>
              <a:rPr lang="en-US" altLang="zh-CN" sz="3200" b="1" spc="-150" dirty="0" smtClean="0">
                <a:solidFill>
                  <a:srgbClr val="5F5F5F"/>
                </a:solidFill>
                <a:latin typeface="Arial" pitchFamily="34" charset="0"/>
              </a:rPr>
              <a:t>Neuromuscular activation</a:t>
            </a:r>
            <a:endParaRPr lang="he-IL" altLang="zh-CN" sz="3200" b="1" spc="-150" dirty="0">
              <a:solidFill>
                <a:srgbClr val="5F5F5F"/>
              </a:solidFill>
              <a:latin typeface="Arial" pitchFamily="34" charset="0"/>
            </a:endParaRPr>
          </a:p>
        </p:txBody>
      </p:sp>
      <p:pic>
        <p:nvPicPr>
          <p:cNvPr id="19" name="Picture 1"/>
          <p:cNvPicPr>
            <a:picLocks noChangeAspect="1"/>
          </p:cNvPicPr>
          <p:nvPr/>
        </p:nvPicPr>
        <p:blipFill>
          <a:blip r:embed="rId3" cstate="print"/>
          <a:srcRect/>
          <a:stretch>
            <a:fillRect/>
          </a:stretch>
        </p:blipFill>
        <p:spPr bwMode="auto">
          <a:xfrm>
            <a:off x="366135" y="433041"/>
            <a:ext cx="1466850" cy="447675"/>
          </a:xfrm>
          <a:prstGeom prst="rect">
            <a:avLst/>
          </a:prstGeom>
          <a:noFill/>
          <a:ln w="9525">
            <a:noFill/>
            <a:miter lim="800000"/>
            <a:headEnd/>
            <a:tailEnd/>
          </a:ln>
        </p:spPr>
      </p:pic>
      <p:sp>
        <p:nvSpPr>
          <p:cNvPr id="46" name="Freeform 45"/>
          <p:cNvSpPr/>
          <p:nvPr/>
        </p:nvSpPr>
        <p:spPr>
          <a:xfrm>
            <a:off x="1795272" y="1752600"/>
            <a:ext cx="2280504"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250" tIns="148591" rIns="277368" bIns="148591" numCol="1" spcCol="1270" anchor="ctr" anchorCtr="0">
            <a:noAutofit/>
          </a:bodyPr>
          <a:lstStyle/>
          <a:p>
            <a:pPr lvl="0" algn="ctr" defTabSz="1733550">
              <a:lnSpc>
                <a:spcPct val="90000"/>
              </a:lnSpc>
              <a:spcBef>
                <a:spcPct val="0"/>
              </a:spcBef>
              <a:spcAft>
                <a:spcPct val="35000"/>
              </a:spcAft>
            </a:pPr>
            <a:r>
              <a:rPr lang="en-US" sz="2800" kern="1200" dirty="0" smtClean="0"/>
              <a:t>NMES</a:t>
            </a:r>
            <a:endParaRPr lang="en-US" sz="2800" kern="1200" dirty="0"/>
          </a:p>
        </p:txBody>
      </p:sp>
      <p:sp>
        <p:nvSpPr>
          <p:cNvPr id="47" name="Oval 46"/>
          <p:cNvSpPr>
            <a:spLocks noChangeAspect="1"/>
          </p:cNvSpPr>
          <p:nvPr/>
        </p:nvSpPr>
        <p:spPr>
          <a:xfrm>
            <a:off x="296793" y="1296107"/>
            <a:ext cx="1920240" cy="1920240"/>
          </a:xfrm>
          <a:prstGeom prst="ellipse">
            <a:avLst/>
          </a:prstGeom>
          <a:blipFill>
            <a:blip r:embed="rId4">
              <a:extLst>
                <a:ext uri="{28A0092B-C50C-407E-A947-70E740481C1C}">
                  <a14:useLocalDpi xmlns:a14="http://schemas.microsoft.com/office/drawing/2010/main" val="0"/>
                </a:ext>
              </a:extLst>
            </a:blip>
            <a:srcRect/>
            <a:stretch>
              <a:fillRect l="-33000" r="-3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9" name="Oval 48"/>
          <p:cNvSpPr>
            <a:spLocks noChangeAspect="1"/>
          </p:cNvSpPr>
          <p:nvPr/>
        </p:nvSpPr>
        <p:spPr>
          <a:xfrm>
            <a:off x="4772203" y="1524000"/>
            <a:ext cx="1920240" cy="1920240"/>
          </a:xfrm>
          <a:prstGeom prst="ellipse">
            <a:avLst/>
          </a:prstGeom>
          <a:blipFill>
            <a:blip r:embed="rId5" cstate="print">
              <a:extLst>
                <a:ext uri="{28A0092B-C50C-407E-A947-70E740481C1C}">
                  <a14:useLocalDpi xmlns:a14="http://schemas.microsoft.com/office/drawing/2010/main" val="0"/>
                </a:ext>
              </a:extLst>
            </a:blip>
            <a:srcRect/>
            <a:stretch>
              <a:fillRect l="-19000" r="-1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1" name="Oval 50"/>
          <p:cNvSpPr>
            <a:spLocks noChangeAspect="1"/>
          </p:cNvSpPr>
          <p:nvPr/>
        </p:nvSpPr>
        <p:spPr>
          <a:xfrm>
            <a:off x="351657" y="4178808"/>
            <a:ext cx="1920240" cy="1920240"/>
          </a:xfrm>
          <a:prstGeom prst="ellipse">
            <a:avLst/>
          </a:prstGeom>
          <a:blipFill>
            <a:blip r:embed="rId6" cstate="print">
              <a:extLst>
                <a:ext uri="{28A0092B-C50C-407E-A947-70E740481C1C}">
                  <a14:useLocalDpi xmlns:a14="http://schemas.microsoft.com/office/drawing/2010/main" val="0"/>
                </a:ext>
              </a:extLst>
            </a:blip>
            <a:srcRect/>
            <a:stretch>
              <a:fillRect l="-18000" r="-1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3" name="Oval 52"/>
          <p:cNvSpPr>
            <a:spLocks noChangeAspect="1"/>
          </p:cNvSpPr>
          <p:nvPr/>
        </p:nvSpPr>
        <p:spPr>
          <a:xfrm>
            <a:off x="4639056" y="4166616"/>
            <a:ext cx="1920240" cy="1920240"/>
          </a:xfrm>
          <a:prstGeom prst="ellipse">
            <a:avLst/>
          </a:prstGeom>
          <a:blipFill>
            <a:blip r:embed="rId7"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1916464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756" y="1115828"/>
            <a:ext cx="8644771" cy="5605170"/>
          </a:xfrm>
          <a:prstGeom prst="rect">
            <a:avLst/>
          </a:prstGeom>
        </p:spPr>
      </p:pic>
      <p:sp>
        <p:nvSpPr>
          <p:cNvPr id="8" name="Arc 56"/>
          <p:cNvSpPr>
            <a:spLocks/>
          </p:cNvSpPr>
          <p:nvPr/>
        </p:nvSpPr>
        <p:spPr bwMode="auto">
          <a:xfrm rot="300000">
            <a:off x="3639865" y="2825181"/>
            <a:ext cx="4368563" cy="1902961"/>
          </a:xfrm>
          <a:custGeom>
            <a:avLst/>
            <a:gdLst>
              <a:gd name="T0" fmla="*/ 2147483647 w 21136"/>
              <a:gd name="T1" fmla="*/ 2147483647 h 21600"/>
              <a:gd name="T2" fmla="*/ 0 w 21136"/>
              <a:gd name="T3" fmla="*/ 2147483647 h 21600"/>
              <a:gd name="T4" fmla="*/ 2147483647 w 21136"/>
              <a:gd name="T5" fmla="*/ 0 h 21600"/>
              <a:gd name="T6" fmla="*/ 0 60000 65536"/>
              <a:gd name="T7" fmla="*/ 0 60000 65536"/>
              <a:gd name="T8" fmla="*/ 0 60000 65536"/>
            </a:gdLst>
            <a:ahLst/>
            <a:cxnLst>
              <a:cxn ang="T6">
                <a:pos x="T0" y="T1"/>
              </a:cxn>
              <a:cxn ang="T7">
                <a:pos x="T2" y="T3"/>
              </a:cxn>
              <a:cxn ang="T8">
                <a:pos x="T4" y="T5"/>
              </a:cxn>
            </a:cxnLst>
            <a:rect l="0" t="0" r="r" b="b"/>
            <a:pathLst>
              <a:path w="21136" h="21600" fill="none" extrusionOk="0">
                <a:moveTo>
                  <a:pt x="21135" y="4487"/>
                </a:moveTo>
                <a:cubicBezTo>
                  <a:pt x="19016" y="14465"/>
                  <a:pt x="10206" y="21599"/>
                  <a:pt x="7" y="21600"/>
                </a:cubicBezTo>
                <a:cubicBezTo>
                  <a:pt x="4" y="21600"/>
                  <a:pt x="2" y="21599"/>
                  <a:pt x="0" y="21599"/>
                </a:cubicBezTo>
              </a:path>
              <a:path w="21136" h="21600" stroke="0" extrusionOk="0">
                <a:moveTo>
                  <a:pt x="21135" y="4487"/>
                </a:moveTo>
                <a:cubicBezTo>
                  <a:pt x="19016" y="14465"/>
                  <a:pt x="10206" y="21599"/>
                  <a:pt x="7" y="21600"/>
                </a:cubicBezTo>
                <a:cubicBezTo>
                  <a:pt x="4" y="21600"/>
                  <a:pt x="2" y="21599"/>
                  <a:pt x="0" y="21599"/>
                </a:cubicBezTo>
                <a:lnTo>
                  <a:pt x="7" y="0"/>
                </a:lnTo>
                <a:lnTo>
                  <a:pt x="21135" y="4487"/>
                </a:lnTo>
                <a:close/>
              </a:path>
            </a:pathLst>
          </a:custGeom>
          <a:noFill/>
          <a:ln w="25400" cap="rnd">
            <a:solidFill>
              <a:schemeClr val="bg1"/>
            </a:solidFill>
            <a:prstDash val="dash"/>
            <a:round/>
            <a:headEnd type="none" w="sm" len="sm"/>
            <a:tailEnd type="none" w="sm" len="sm"/>
          </a:ln>
          <a:effectLst>
            <a:outerShdw dist="71842" dir="2700000" algn="ctr" rotWithShape="0">
              <a:schemeClr val="bg2"/>
            </a:outerShdw>
          </a:effectLst>
        </p:spPr>
        <p:txBody>
          <a:bodyPr/>
          <a:lstStyle/>
          <a:p>
            <a:endParaRPr lang="he-IL"/>
          </a:p>
        </p:txBody>
      </p:sp>
      <p:sp>
        <p:nvSpPr>
          <p:cNvPr id="87" name="TextBox 86"/>
          <p:cNvSpPr txBox="1"/>
          <p:nvPr/>
        </p:nvSpPr>
        <p:spPr>
          <a:xfrm>
            <a:off x="1828800" y="356841"/>
            <a:ext cx="5522011" cy="584775"/>
          </a:xfrm>
          <a:prstGeom prst="rect">
            <a:avLst/>
          </a:prstGeom>
          <a:noFill/>
        </p:spPr>
        <p:txBody>
          <a:bodyPr wrap="square" rtlCol="0">
            <a:spAutoFit/>
          </a:bodyPr>
          <a:lstStyle/>
          <a:p>
            <a:pPr algn="ctr" rtl="0"/>
            <a:r>
              <a:rPr lang="en-US" altLang="zh-CN" sz="3200" b="1" spc="-150" dirty="0">
                <a:solidFill>
                  <a:srgbClr val="5F5F5F"/>
                </a:solidFill>
                <a:latin typeface="Arial" pitchFamily="34" charset="0"/>
              </a:rPr>
              <a:t>Balance </a:t>
            </a:r>
            <a:r>
              <a:rPr lang="en-US" altLang="zh-CN" sz="3200" b="1" spc="-150" dirty="0" smtClean="0">
                <a:solidFill>
                  <a:srgbClr val="5F5F5F"/>
                </a:solidFill>
                <a:latin typeface="Arial" pitchFamily="34" charset="0"/>
              </a:rPr>
              <a:t>strategies</a:t>
            </a:r>
            <a:endParaRPr lang="he-IL" altLang="zh-CN" sz="3200" b="1" spc="-150" dirty="0">
              <a:solidFill>
                <a:srgbClr val="5F5F5F"/>
              </a:solidFill>
              <a:latin typeface="Arial" pitchFamily="34" charset="0"/>
            </a:endParaRPr>
          </a:p>
        </p:txBody>
      </p:sp>
      <p:pic>
        <p:nvPicPr>
          <p:cNvPr id="89" name="Picture 1"/>
          <p:cNvPicPr>
            <a:picLocks noChangeAspect="1"/>
          </p:cNvPicPr>
          <p:nvPr/>
        </p:nvPicPr>
        <p:blipFill>
          <a:blip r:embed="rId4" cstate="print"/>
          <a:srcRect/>
          <a:stretch>
            <a:fillRect/>
          </a:stretch>
        </p:blipFill>
        <p:spPr bwMode="auto">
          <a:xfrm>
            <a:off x="366135" y="433041"/>
            <a:ext cx="1466850" cy="447675"/>
          </a:xfrm>
          <a:prstGeom prst="rect">
            <a:avLst/>
          </a:prstGeom>
          <a:noFill/>
          <a:ln w="9525">
            <a:noFill/>
            <a:miter lim="800000"/>
            <a:headEnd/>
            <a:tailEnd/>
          </a:ln>
        </p:spPr>
      </p:pic>
      <p:sp>
        <p:nvSpPr>
          <p:cNvPr id="33" name="Arc 56"/>
          <p:cNvSpPr>
            <a:spLocks/>
          </p:cNvSpPr>
          <p:nvPr/>
        </p:nvSpPr>
        <p:spPr bwMode="auto">
          <a:xfrm rot="300000">
            <a:off x="3639865" y="2234178"/>
            <a:ext cx="4368563" cy="1902961"/>
          </a:xfrm>
          <a:custGeom>
            <a:avLst/>
            <a:gdLst>
              <a:gd name="T0" fmla="*/ 2147483647 w 21136"/>
              <a:gd name="T1" fmla="*/ 2147483647 h 21600"/>
              <a:gd name="T2" fmla="*/ 0 w 21136"/>
              <a:gd name="T3" fmla="*/ 2147483647 h 21600"/>
              <a:gd name="T4" fmla="*/ 2147483647 w 21136"/>
              <a:gd name="T5" fmla="*/ 0 h 21600"/>
              <a:gd name="T6" fmla="*/ 0 60000 65536"/>
              <a:gd name="T7" fmla="*/ 0 60000 65536"/>
              <a:gd name="T8" fmla="*/ 0 60000 65536"/>
            </a:gdLst>
            <a:ahLst/>
            <a:cxnLst>
              <a:cxn ang="T6">
                <a:pos x="T0" y="T1"/>
              </a:cxn>
              <a:cxn ang="T7">
                <a:pos x="T2" y="T3"/>
              </a:cxn>
              <a:cxn ang="T8">
                <a:pos x="T4" y="T5"/>
              </a:cxn>
            </a:cxnLst>
            <a:rect l="0" t="0" r="r" b="b"/>
            <a:pathLst>
              <a:path w="21136" h="21600" fill="none" extrusionOk="0">
                <a:moveTo>
                  <a:pt x="21135" y="4487"/>
                </a:moveTo>
                <a:cubicBezTo>
                  <a:pt x="19016" y="14465"/>
                  <a:pt x="10206" y="21599"/>
                  <a:pt x="7" y="21600"/>
                </a:cubicBezTo>
                <a:cubicBezTo>
                  <a:pt x="4" y="21600"/>
                  <a:pt x="2" y="21599"/>
                  <a:pt x="0" y="21599"/>
                </a:cubicBezTo>
              </a:path>
              <a:path w="21136" h="21600" stroke="0" extrusionOk="0">
                <a:moveTo>
                  <a:pt x="21135" y="4487"/>
                </a:moveTo>
                <a:cubicBezTo>
                  <a:pt x="19016" y="14465"/>
                  <a:pt x="10206" y="21599"/>
                  <a:pt x="7" y="21600"/>
                </a:cubicBezTo>
                <a:cubicBezTo>
                  <a:pt x="4" y="21600"/>
                  <a:pt x="2" y="21599"/>
                  <a:pt x="0" y="21599"/>
                </a:cubicBezTo>
                <a:lnTo>
                  <a:pt x="7" y="0"/>
                </a:lnTo>
                <a:lnTo>
                  <a:pt x="21135" y="4487"/>
                </a:lnTo>
                <a:close/>
              </a:path>
            </a:pathLst>
          </a:custGeom>
          <a:noFill/>
          <a:ln w="25400" cap="rnd">
            <a:solidFill>
              <a:schemeClr val="bg1"/>
            </a:solidFill>
            <a:prstDash val="dash"/>
            <a:round/>
            <a:headEnd type="none" w="sm" len="sm"/>
            <a:tailEnd type="none" w="sm" len="sm"/>
          </a:ln>
          <a:effectLst>
            <a:outerShdw dist="71842" dir="2700000" algn="ctr" rotWithShape="0">
              <a:schemeClr val="bg2"/>
            </a:outerShdw>
          </a:effectLst>
        </p:spPr>
        <p:txBody>
          <a:bodyPr/>
          <a:lstStyle/>
          <a:p>
            <a:endParaRPr lang="he-IL"/>
          </a:p>
        </p:txBody>
      </p:sp>
      <p:grpSp>
        <p:nvGrpSpPr>
          <p:cNvPr id="34" name="קבוצה 118"/>
          <p:cNvGrpSpPr/>
          <p:nvPr/>
        </p:nvGrpSpPr>
        <p:grpSpPr>
          <a:xfrm>
            <a:off x="1251158" y="2517749"/>
            <a:ext cx="6711155" cy="2412776"/>
            <a:chOff x="954826" y="1558925"/>
            <a:chExt cx="8112974" cy="4651375"/>
          </a:xfrm>
        </p:grpSpPr>
        <p:sp>
          <p:nvSpPr>
            <p:cNvPr id="35" name="Line 2"/>
            <p:cNvSpPr>
              <a:spLocks noChangeShapeType="1"/>
            </p:cNvSpPr>
            <p:nvPr/>
          </p:nvSpPr>
          <p:spPr bwMode="auto">
            <a:xfrm flipH="1" flipV="1">
              <a:off x="1447800" y="1600200"/>
              <a:ext cx="9525" cy="4610100"/>
            </a:xfrm>
            <a:prstGeom prst="line">
              <a:avLst/>
            </a:prstGeom>
            <a:noFill/>
            <a:ln w="50800">
              <a:solidFill>
                <a:schemeClr val="tx1"/>
              </a:solidFill>
              <a:round/>
              <a:headEnd type="none" w="sm" len="sm"/>
              <a:tailEnd type="stealth" w="med" len="lg"/>
            </a:ln>
            <a:effectLst>
              <a:outerShdw dist="71842" dir="2700000" algn="ctr" rotWithShape="0">
                <a:schemeClr val="bg2"/>
              </a:outerShdw>
            </a:effectLst>
          </p:spPr>
          <p:txBody>
            <a:bodyPr/>
            <a:lstStyle/>
            <a:p>
              <a:endParaRPr lang="he-IL"/>
            </a:p>
          </p:txBody>
        </p:sp>
        <p:sp>
          <p:nvSpPr>
            <p:cNvPr id="36" name="Line 6"/>
            <p:cNvSpPr>
              <a:spLocks noChangeShapeType="1"/>
            </p:cNvSpPr>
            <p:nvPr/>
          </p:nvSpPr>
          <p:spPr bwMode="auto">
            <a:xfrm>
              <a:off x="1447800" y="6197600"/>
              <a:ext cx="7620000" cy="0"/>
            </a:xfrm>
            <a:prstGeom prst="line">
              <a:avLst/>
            </a:prstGeom>
            <a:noFill/>
            <a:ln w="50800">
              <a:solidFill>
                <a:schemeClr val="tx1"/>
              </a:solidFill>
              <a:round/>
              <a:headEnd type="none" w="sm" len="sm"/>
              <a:tailEnd type="stealth" w="med" len="lg"/>
            </a:ln>
            <a:effectLst>
              <a:outerShdw dist="71842" dir="2700000" algn="ctr" rotWithShape="0">
                <a:schemeClr val="bg2"/>
              </a:outerShdw>
            </a:effectLst>
          </p:spPr>
          <p:txBody>
            <a:bodyPr/>
            <a:lstStyle/>
            <a:p>
              <a:endParaRPr lang="he-IL"/>
            </a:p>
          </p:txBody>
        </p:sp>
        <p:sp>
          <p:nvSpPr>
            <p:cNvPr id="37" name="Text Box 9"/>
            <p:cNvSpPr txBox="1">
              <a:spLocks noChangeArrowheads="1"/>
            </p:cNvSpPr>
            <p:nvPr/>
          </p:nvSpPr>
          <p:spPr bwMode="auto">
            <a:xfrm rot="16200000">
              <a:off x="140430" y="3736178"/>
              <a:ext cx="2046786" cy="417993"/>
            </a:xfrm>
            <a:prstGeom prst="rect">
              <a:avLst/>
            </a:prstGeom>
            <a:noFill/>
            <a:ln w="9525">
              <a:noFill/>
              <a:miter lim="800000"/>
              <a:headEnd/>
              <a:tailEnd/>
            </a:ln>
            <a:effectLst/>
          </p:spPr>
          <p:txBody>
            <a:bodyPr wrap="none">
              <a:spAutoFit/>
            </a:bodyPr>
            <a:lstStyle/>
            <a:p>
              <a:r>
                <a:rPr lang="en-US" altLang="he-IL" b="1" spc="-150" dirty="0" smtClean="0">
                  <a:solidFill>
                    <a:schemeClr val="tx1">
                      <a:lumMod val="65000"/>
                      <a:lumOff val="35000"/>
                    </a:schemeClr>
                  </a:solidFill>
                </a:rPr>
                <a:t>Postural Responses</a:t>
              </a:r>
            </a:p>
          </p:txBody>
        </p:sp>
        <p:sp>
          <p:nvSpPr>
            <p:cNvPr id="38" name="Arc 29"/>
            <p:cNvSpPr>
              <a:spLocks/>
            </p:cNvSpPr>
            <p:nvPr/>
          </p:nvSpPr>
          <p:spPr bwMode="auto">
            <a:xfrm>
              <a:off x="1492250" y="3509963"/>
              <a:ext cx="2470150" cy="2586037"/>
            </a:xfrm>
            <a:custGeom>
              <a:avLst/>
              <a:gdLst>
                <a:gd name="T0" fmla="*/ 2147483647 w 21130"/>
                <a:gd name="T1" fmla="*/ 2147483647 h 21600"/>
                <a:gd name="T2" fmla="*/ 0 w 21130"/>
                <a:gd name="T3" fmla="*/ 2147483647 h 21600"/>
                <a:gd name="T4" fmla="*/ 0 w 21130"/>
                <a:gd name="T5" fmla="*/ 0 h 21600"/>
                <a:gd name="T6" fmla="*/ 0 60000 65536"/>
                <a:gd name="T7" fmla="*/ 0 60000 65536"/>
                <a:gd name="T8" fmla="*/ 0 60000 65536"/>
              </a:gdLst>
              <a:ahLst/>
              <a:cxnLst>
                <a:cxn ang="T6">
                  <a:pos x="T0" y="T1"/>
                </a:cxn>
                <a:cxn ang="T7">
                  <a:pos x="T2" y="T3"/>
                </a:cxn>
                <a:cxn ang="T8">
                  <a:pos x="T4" y="T5"/>
                </a:cxn>
              </a:cxnLst>
              <a:rect l="0" t="0" r="r" b="b"/>
              <a:pathLst>
                <a:path w="21130" h="21600" fill="none" extrusionOk="0">
                  <a:moveTo>
                    <a:pt x="21129" y="4482"/>
                  </a:moveTo>
                  <a:cubicBezTo>
                    <a:pt x="19012" y="14462"/>
                    <a:pt x="10201" y="21599"/>
                    <a:pt x="0" y="21600"/>
                  </a:cubicBezTo>
                </a:path>
                <a:path w="21130" h="21600" stroke="0" extrusionOk="0">
                  <a:moveTo>
                    <a:pt x="21129" y="4482"/>
                  </a:moveTo>
                  <a:cubicBezTo>
                    <a:pt x="19012" y="14462"/>
                    <a:pt x="10201" y="21599"/>
                    <a:pt x="0" y="21600"/>
                  </a:cubicBezTo>
                  <a:lnTo>
                    <a:pt x="0" y="0"/>
                  </a:lnTo>
                  <a:lnTo>
                    <a:pt x="21129" y="4482"/>
                  </a:lnTo>
                  <a:close/>
                </a:path>
              </a:pathLst>
            </a:custGeom>
            <a:noFill/>
            <a:ln w="25400" cap="rnd">
              <a:solidFill>
                <a:srgbClr val="FC0128"/>
              </a:solidFill>
              <a:round/>
              <a:headEnd type="none" w="sm" len="sm"/>
              <a:tailEnd type="none" w="sm" len="sm"/>
            </a:ln>
            <a:effectLst>
              <a:outerShdw dist="71842" dir="2700000" algn="ctr" rotWithShape="0">
                <a:schemeClr val="bg2"/>
              </a:outerShdw>
            </a:effectLst>
          </p:spPr>
          <p:txBody>
            <a:bodyPr/>
            <a:lstStyle/>
            <a:p>
              <a:endParaRPr lang="he-IL"/>
            </a:p>
          </p:txBody>
        </p:sp>
        <p:sp>
          <p:nvSpPr>
            <p:cNvPr id="39" name="Text Box 30"/>
            <p:cNvSpPr txBox="1">
              <a:spLocks noChangeArrowheads="1"/>
            </p:cNvSpPr>
            <p:nvPr/>
          </p:nvSpPr>
          <p:spPr bwMode="auto">
            <a:xfrm>
              <a:off x="3648765" y="5630864"/>
              <a:ext cx="1511161" cy="451272"/>
            </a:xfrm>
            <a:prstGeom prst="rect">
              <a:avLst/>
            </a:prstGeom>
            <a:noFill/>
            <a:ln w="9525">
              <a:noFill/>
              <a:miter lim="800000"/>
              <a:headEnd/>
              <a:tailEnd/>
            </a:ln>
            <a:effectLst/>
          </p:spPr>
          <p:txBody>
            <a:bodyPr wrap="none">
              <a:spAutoFit/>
            </a:bodyPr>
            <a:lstStyle/>
            <a:p>
              <a:r>
                <a:rPr lang="en-US" altLang="he-IL" b="1" spc="-150" dirty="0" smtClean="0">
                  <a:solidFill>
                    <a:schemeClr val="tx1">
                      <a:lumMod val="65000"/>
                      <a:lumOff val="35000"/>
                    </a:schemeClr>
                  </a:solidFill>
                </a:rPr>
                <a:t>Ankle Strategy </a:t>
              </a:r>
            </a:p>
          </p:txBody>
        </p:sp>
        <p:grpSp>
          <p:nvGrpSpPr>
            <p:cNvPr id="40" name="Group 32"/>
            <p:cNvGrpSpPr>
              <a:grpSpLocks/>
            </p:cNvGrpSpPr>
            <p:nvPr/>
          </p:nvGrpSpPr>
          <p:grpSpPr bwMode="auto">
            <a:xfrm>
              <a:off x="3683000" y="1958975"/>
              <a:ext cx="1223963" cy="2774949"/>
              <a:chOff x="2320" y="1234"/>
              <a:chExt cx="771" cy="1748"/>
            </a:xfrm>
          </p:grpSpPr>
          <p:grpSp>
            <p:nvGrpSpPr>
              <p:cNvPr id="69" name="Group 33"/>
              <p:cNvGrpSpPr>
                <a:grpSpLocks/>
              </p:cNvGrpSpPr>
              <p:nvPr/>
            </p:nvGrpSpPr>
            <p:grpSpPr bwMode="auto">
              <a:xfrm>
                <a:off x="2611" y="1234"/>
                <a:ext cx="480" cy="1748"/>
                <a:chOff x="2611" y="1234"/>
                <a:chExt cx="480" cy="1748"/>
              </a:xfrm>
            </p:grpSpPr>
            <p:sp>
              <p:nvSpPr>
                <p:cNvPr id="71" name="Freeform 34"/>
                <p:cNvSpPr>
                  <a:spLocks/>
                </p:cNvSpPr>
                <p:nvPr/>
              </p:nvSpPr>
              <p:spPr bwMode="auto">
                <a:xfrm>
                  <a:off x="2786" y="2873"/>
                  <a:ext cx="297" cy="109"/>
                </a:xfrm>
                <a:custGeom>
                  <a:avLst/>
                  <a:gdLst>
                    <a:gd name="T0" fmla="*/ 296 w 297"/>
                    <a:gd name="T1" fmla="*/ 108 h 109"/>
                    <a:gd name="T2" fmla="*/ 0 w 297"/>
                    <a:gd name="T3" fmla="*/ 108 h 109"/>
                    <a:gd name="T4" fmla="*/ 82 w 297"/>
                    <a:gd name="T5" fmla="*/ 0 h 109"/>
                    <a:gd name="T6" fmla="*/ 296 w 297"/>
                    <a:gd name="T7" fmla="*/ 108 h 1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7" h="109">
                      <a:moveTo>
                        <a:pt x="296" y="108"/>
                      </a:moveTo>
                      <a:lnTo>
                        <a:pt x="0" y="108"/>
                      </a:lnTo>
                      <a:lnTo>
                        <a:pt x="82" y="0"/>
                      </a:lnTo>
                      <a:lnTo>
                        <a:pt x="296" y="108"/>
                      </a:lnTo>
                    </a:path>
                  </a:pathLst>
                </a:custGeom>
                <a:solidFill>
                  <a:schemeClr val="accent1"/>
                </a:solidFill>
                <a:ln w="50800" cap="rnd" cmpd="sng">
                  <a:solidFill>
                    <a:schemeClr val="accent4"/>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grpSp>
              <p:nvGrpSpPr>
                <p:cNvPr id="72" name="Group 35"/>
                <p:cNvGrpSpPr>
                  <a:grpSpLocks/>
                </p:cNvGrpSpPr>
                <p:nvPr/>
              </p:nvGrpSpPr>
              <p:grpSpPr bwMode="auto">
                <a:xfrm>
                  <a:off x="2611" y="2135"/>
                  <a:ext cx="274" cy="767"/>
                  <a:chOff x="2611" y="2135"/>
                  <a:chExt cx="274" cy="767"/>
                </a:xfrm>
              </p:grpSpPr>
              <p:sp>
                <p:nvSpPr>
                  <p:cNvPr id="84" name="Line 36"/>
                  <p:cNvSpPr>
                    <a:spLocks noChangeShapeType="1"/>
                  </p:cNvSpPr>
                  <p:nvPr/>
                </p:nvSpPr>
                <p:spPr bwMode="auto">
                  <a:xfrm flipH="1" flipV="1">
                    <a:off x="2718" y="2173"/>
                    <a:ext cx="144" cy="692"/>
                  </a:xfrm>
                  <a:prstGeom prst="line">
                    <a:avLst/>
                  </a:prstGeom>
                  <a:noFill/>
                  <a:ln w="50800">
                    <a:solidFill>
                      <a:schemeClr val="accent4"/>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85" name="Oval 37"/>
                  <p:cNvSpPr>
                    <a:spLocks noChangeArrowheads="1"/>
                  </p:cNvSpPr>
                  <p:nvPr/>
                </p:nvSpPr>
                <p:spPr bwMode="auto">
                  <a:xfrm rot="20820000" flipH="1">
                    <a:off x="2780" y="2548"/>
                    <a:ext cx="44" cy="49"/>
                  </a:xfrm>
                  <a:prstGeom prst="ellipse">
                    <a:avLst/>
                  </a:prstGeom>
                  <a:solidFill>
                    <a:srgbClr val="FC0128"/>
                  </a:solidFill>
                  <a:ln w="127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86" name="Freeform 38"/>
                  <p:cNvSpPr>
                    <a:spLocks/>
                  </p:cNvSpPr>
                  <p:nvPr/>
                </p:nvSpPr>
                <p:spPr bwMode="auto">
                  <a:xfrm>
                    <a:off x="2611" y="2135"/>
                    <a:ext cx="242" cy="142"/>
                  </a:xfrm>
                  <a:custGeom>
                    <a:avLst/>
                    <a:gdLst>
                      <a:gd name="T0" fmla="*/ 124 w 242"/>
                      <a:gd name="T1" fmla="*/ 141 h 142"/>
                      <a:gd name="T2" fmla="*/ 241 w 242"/>
                      <a:gd name="T3" fmla="*/ 0 h 142"/>
                      <a:gd name="T4" fmla="*/ 0 w 242"/>
                      <a:gd name="T5" fmla="*/ 14 h 142"/>
                      <a:gd name="T6" fmla="*/ 124 w 242"/>
                      <a:gd name="T7" fmla="*/ 141 h 1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2" h="142">
                        <a:moveTo>
                          <a:pt x="124" y="141"/>
                        </a:moveTo>
                        <a:lnTo>
                          <a:pt x="241" y="0"/>
                        </a:lnTo>
                        <a:lnTo>
                          <a:pt x="0" y="14"/>
                        </a:lnTo>
                        <a:lnTo>
                          <a:pt x="124" y="141"/>
                        </a:lnTo>
                      </a:path>
                    </a:pathLst>
                  </a:custGeom>
                  <a:solidFill>
                    <a:srgbClr val="EB9D45"/>
                  </a:solidFill>
                  <a:ln w="50800" cap="rnd" cmpd="sng">
                    <a:solidFill>
                      <a:schemeClr val="accent4"/>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88" name="Oval 39"/>
                  <p:cNvSpPr>
                    <a:spLocks noChangeArrowheads="1"/>
                  </p:cNvSpPr>
                  <p:nvPr/>
                </p:nvSpPr>
                <p:spPr bwMode="auto">
                  <a:xfrm rot="20820000" flipH="1">
                    <a:off x="2711" y="2251"/>
                    <a:ext cx="44" cy="49"/>
                  </a:xfrm>
                  <a:prstGeom prst="ellipse">
                    <a:avLst/>
                  </a:prstGeom>
                  <a:solidFill>
                    <a:srgbClr val="FC0128"/>
                  </a:solidFill>
                  <a:ln w="127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90" name="Oval 40"/>
                  <p:cNvSpPr>
                    <a:spLocks noChangeArrowheads="1"/>
                  </p:cNvSpPr>
                  <p:nvPr/>
                </p:nvSpPr>
                <p:spPr bwMode="auto">
                  <a:xfrm rot="20820000" flipH="1">
                    <a:off x="2840" y="2853"/>
                    <a:ext cx="45" cy="49"/>
                  </a:xfrm>
                  <a:prstGeom prst="ellipse">
                    <a:avLst/>
                  </a:prstGeom>
                  <a:solidFill>
                    <a:srgbClr val="FC0128"/>
                  </a:solidFill>
                  <a:ln w="127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grpSp>
            <p:grpSp>
              <p:nvGrpSpPr>
                <p:cNvPr id="73" name="Group 41"/>
                <p:cNvGrpSpPr>
                  <a:grpSpLocks/>
                </p:cNvGrpSpPr>
                <p:nvPr/>
              </p:nvGrpSpPr>
              <p:grpSpPr bwMode="auto">
                <a:xfrm>
                  <a:off x="2683" y="1234"/>
                  <a:ext cx="408" cy="813"/>
                  <a:chOff x="2683" y="1234"/>
                  <a:chExt cx="408" cy="813"/>
                </a:xfrm>
              </p:grpSpPr>
              <p:grpSp>
                <p:nvGrpSpPr>
                  <p:cNvPr id="74" name="Group 42"/>
                  <p:cNvGrpSpPr>
                    <a:grpSpLocks/>
                  </p:cNvGrpSpPr>
                  <p:nvPr/>
                </p:nvGrpSpPr>
                <p:grpSpPr bwMode="auto">
                  <a:xfrm>
                    <a:off x="2827" y="1277"/>
                    <a:ext cx="264" cy="317"/>
                    <a:chOff x="2827" y="1277"/>
                    <a:chExt cx="264" cy="317"/>
                  </a:xfrm>
                </p:grpSpPr>
                <p:sp>
                  <p:nvSpPr>
                    <p:cNvPr id="77" name="Oval 43"/>
                    <p:cNvSpPr>
                      <a:spLocks noChangeArrowheads="1"/>
                    </p:cNvSpPr>
                    <p:nvPr/>
                  </p:nvSpPr>
                  <p:spPr bwMode="auto">
                    <a:xfrm rot="1260000" flipH="1">
                      <a:off x="2827" y="1277"/>
                      <a:ext cx="241" cy="317"/>
                    </a:xfrm>
                    <a:prstGeom prst="ellipse">
                      <a:avLst/>
                    </a:prstGeom>
                    <a:solidFill>
                      <a:srgbClr val="EB9D45"/>
                    </a:solidFill>
                    <a:ln w="254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78" name="Arc 44"/>
                    <p:cNvSpPr>
                      <a:spLocks/>
                    </p:cNvSpPr>
                    <p:nvPr/>
                  </p:nvSpPr>
                  <p:spPr bwMode="auto">
                    <a:xfrm rot="1260000">
                      <a:off x="2970" y="1461"/>
                      <a:ext cx="77" cy="61"/>
                    </a:xfrm>
                    <a:custGeom>
                      <a:avLst/>
                      <a:gdLst>
                        <a:gd name="T0" fmla="*/ 0 w 21600"/>
                        <a:gd name="T1" fmla="*/ 0 h 21953"/>
                        <a:gd name="T2" fmla="*/ 0 w 21600"/>
                        <a:gd name="T3" fmla="*/ 0 h 21953"/>
                        <a:gd name="T4" fmla="*/ 0 w 21600"/>
                        <a:gd name="T5" fmla="*/ 0 h 21953"/>
                        <a:gd name="T6" fmla="*/ 0 60000 65536"/>
                        <a:gd name="T7" fmla="*/ 0 60000 65536"/>
                        <a:gd name="T8" fmla="*/ 0 60000 65536"/>
                      </a:gdLst>
                      <a:ahLst/>
                      <a:cxnLst>
                        <a:cxn ang="T6">
                          <a:pos x="T0" y="T1"/>
                        </a:cxn>
                        <a:cxn ang="T7">
                          <a:pos x="T2" y="T3"/>
                        </a:cxn>
                        <a:cxn ang="T8">
                          <a:pos x="T4" y="T5"/>
                        </a:cxn>
                      </a:cxnLst>
                      <a:rect l="0" t="0" r="r" b="b"/>
                      <a:pathLst>
                        <a:path w="21600" h="21953" fill="none" extrusionOk="0">
                          <a:moveTo>
                            <a:pt x="21314" y="21953"/>
                          </a:moveTo>
                          <a:cubicBezTo>
                            <a:pt x="9497" y="21797"/>
                            <a:pt x="0" y="12173"/>
                            <a:pt x="0" y="355"/>
                          </a:cubicBezTo>
                          <a:cubicBezTo>
                            <a:pt x="-1" y="236"/>
                            <a:pt x="0" y="118"/>
                            <a:pt x="2" y="-1"/>
                          </a:cubicBezTo>
                        </a:path>
                        <a:path w="21600" h="21953" stroke="0" extrusionOk="0">
                          <a:moveTo>
                            <a:pt x="21314" y="21953"/>
                          </a:moveTo>
                          <a:cubicBezTo>
                            <a:pt x="9497" y="21797"/>
                            <a:pt x="0" y="12173"/>
                            <a:pt x="0" y="355"/>
                          </a:cubicBezTo>
                          <a:cubicBezTo>
                            <a:pt x="-1" y="236"/>
                            <a:pt x="0" y="118"/>
                            <a:pt x="2" y="-1"/>
                          </a:cubicBezTo>
                          <a:lnTo>
                            <a:pt x="21600" y="355"/>
                          </a:lnTo>
                          <a:lnTo>
                            <a:pt x="21314" y="21953"/>
                          </a:lnTo>
                          <a:close/>
                        </a:path>
                      </a:pathLst>
                    </a:custGeom>
                    <a:noFill/>
                    <a:ln w="25400" cap="rnd">
                      <a:solidFill>
                        <a:schemeClr val="accent4"/>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79" name="Oval 45"/>
                    <p:cNvSpPr>
                      <a:spLocks noChangeArrowheads="1"/>
                    </p:cNvSpPr>
                    <p:nvPr/>
                  </p:nvSpPr>
                  <p:spPr bwMode="auto">
                    <a:xfrm rot="1260000" flipH="1">
                      <a:off x="3013" y="1371"/>
                      <a:ext cx="30" cy="42"/>
                    </a:xfrm>
                    <a:prstGeom prst="ellipse">
                      <a:avLst/>
                    </a:prstGeom>
                    <a:solidFill>
                      <a:schemeClr val="folHlink"/>
                    </a:solidFill>
                    <a:ln w="9525">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80" name="Oval 46"/>
                    <p:cNvSpPr>
                      <a:spLocks noChangeArrowheads="1"/>
                    </p:cNvSpPr>
                    <p:nvPr/>
                  </p:nvSpPr>
                  <p:spPr bwMode="auto">
                    <a:xfrm rot="1260000" flipH="1">
                      <a:off x="2924" y="1343"/>
                      <a:ext cx="24" cy="61"/>
                    </a:xfrm>
                    <a:prstGeom prst="ellipse">
                      <a:avLst/>
                    </a:prstGeom>
                    <a:solidFill>
                      <a:srgbClr val="EB9D45"/>
                    </a:solidFill>
                    <a:ln w="254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81" name="Oval 47"/>
                    <p:cNvSpPr>
                      <a:spLocks noChangeArrowheads="1"/>
                    </p:cNvSpPr>
                    <p:nvPr/>
                  </p:nvSpPr>
                  <p:spPr bwMode="auto">
                    <a:xfrm rot="1260000" flipH="1">
                      <a:off x="3018" y="1386"/>
                      <a:ext cx="18" cy="20"/>
                    </a:xfrm>
                    <a:prstGeom prst="ellipse">
                      <a:avLst/>
                    </a:prstGeom>
                    <a:solidFill>
                      <a:schemeClr val="bg2"/>
                    </a:solidFill>
                    <a:ln w="9525">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82" name="Arc 48"/>
                    <p:cNvSpPr>
                      <a:spLocks/>
                    </p:cNvSpPr>
                    <p:nvPr/>
                  </p:nvSpPr>
                  <p:spPr bwMode="auto">
                    <a:xfrm rot="1260000">
                      <a:off x="2926" y="1358"/>
                      <a:ext cx="37" cy="31"/>
                    </a:xfrm>
                    <a:custGeom>
                      <a:avLst/>
                      <a:gdLst>
                        <a:gd name="T0" fmla="*/ 0 w 21600"/>
                        <a:gd name="T1" fmla="*/ 0 h 26081"/>
                        <a:gd name="T2" fmla="*/ 0 w 21600"/>
                        <a:gd name="T3" fmla="*/ 0 h 26081"/>
                        <a:gd name="T4" fmla="*/ 0 w 21600"/>
                        <a:gd name="T5" fmla="*/ 0 h 26081"/>
                        <a:gd name="T6" fmla="*/ 0 60000 65536"/>
                        <a:gd name="T7" fmla="*/ 0 60000 65536"/>
                        <a:gd name="T8" fmla="*/ 0 60000 65536"/>
                      </a:gdLst>
                      <a:ahLst/>
                      <a:cxnLst>
                        <a:cxn ang="T6">
                          <a:pos x="T0" y="T1"/>
                        </a:cxn>
                        <a:cxn ang="T7">
                          <a:pos x="T2" y="T3"/>
                        </a:cxn>
                        <a:cxn ang="T8">
                          <a:pos x="T4" y="T5"/>
                        </a:cxn>
                      </a:cxnLst>
                      <a:rect l="0" t="0" r="r" b="b"/>
                      <a:pathLst>
                        <a:path w="21600" h="26081" fill="none" extrusionOk="0">
                          <a:moveTo>
                            <a:pt x="7260" y="26081"/>
                          </a:moveTo>
                          <a:cubicBezTo>
                            <a:pt x="2642" y="21981"/>
                            <a:pt x="0" y="16102"/>
                            <a:pt x="0" y="9927"/>
                          </a:cubicBezTo>
                          <a:cubicBezTo>
                            <a:pt x="-1" y="6472"/>
                            <a:pt x="828" y="3068"/>
                            <a:pt x="2416" y="0"/>
                          </a:cubicBezTo>
                        </a:path>
                        <a:path w="21600" h="26081" stroke="0" extrusionOk="0">
                          <a:moveTo>
                            <a:pt x="7260" y="26081"/>
                          </a:moveTo>
                          <a:cubicBezTo>
                            <a:pt x="2642" y="21981"/>
                            <a:pt x="0" y="16102"/>
                            <a:pt x="0" y="9927"/>
                          </a:cubicBezTo>
                          <a:cubicBezTo>
                            <a:pt x="-1" y="6472"/>
                            <a:pt x="828" y="3068"/>
                            <a:pt x="2416" y="0"/>
                          </a:cubicBezTo>
                          <a:lnTo>
                            <a:pt x="21600" y="9927"/>
                          </a:lnTo>
                          <a:lnTo>
                            <a:pt x="7260" y="26081"/>
                          </a:lnTo>
                          <a:close/>
                        </a:path>
                      </a:pathLst>
                    </a:custGeom>
                    <a:noFill/>
                    <a:ln w="25400" cap="rnd">
                      <a:solidFill>
                        <a:schemeClr val="accent4"/>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83" name="Freeform 49"/>
                    <p:cNvSpPr>
                      <a:spLocks/>
                    </p:cNvSpPr>
                    <p:nvPr/>
                  </p:nvSpPr>
                  <p:spPr bwMode="auto">
                    <a:xfrm>
                      <a:off x="3058" y="1408"/>
                      <a:ext cx="33" cy="106"/>
                    </a:xfrm>
                    <a:custGeom>
                      <a:avLst/>
                      <a:gdLst>
                        <a:gd name="T0" fmla="*/ 18 w 33"/>
                        <a:gd name="T1" fmla="*/ 0 h 106"/>
                        <a:gd name="T2" fmla="*/ 32 w 33"/>
                        <a:gd name="T3" fmla="*/ 105 h 106"/>
                        <a:gd name="T4" fmla="*/ 0 w 33"/>
                        <a:gd name="T5" fmla="*/ 94 h 106"/>
                        <a:gd name="T6" fmla="*/ 0 60000 65536"/>
                        <a:gd name="T7" fmla="*/ 0 60000 65536"/>
                        <a:gd name="T8" fmla="*/ 0 60000 65536"/>
                      </a:gdLst>
                      <a:ahLst/>
                      <a:cxnLst>
                        <a:cxn ang="T6">
                          <a:pos x="T0" y="T1"/>
                        </a:cxn>
                        <a:cxn ang="T7">
                          <a:pos x="T2" y="T3"/>
                        </a:cxn>
                        <a:cxn ang="T8">
                          <a:pos x="T4" y="T5"/>
                        </a:cxn>
                      </a:cxnLst>
                      <a:rect l="0" t="0" r="r" b="b"/>
                      <a:pathLst>
                        <a:path w="33" h="106">
                          <a:moveTo>
                            <a:pt x="18" y="0"/>
                          </a:moveTo>
                          <a:lnTo>
                            <a:pt x="32" y="105"/>
                          </a:lnTo>
                          <a:lnTo>
                            <a:pt x="0" y="94"/>
                          </a:lnTo>
                        </a:path>
                      </a:pathLst>
                    </a:custGeom>
                    <a:solidFill>
                      <a:srgbClr val="EB9D45"/>
                    </a:solidFill>
                    <a:ln w="25400" cap="rnd" cmpd="sng">
                      <a:solidFill>
                        <a:schemeClr val="accent4"/>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grpSp>
              <p:sp>
                <p:nvSpPr>
                  <p:cNvPr id="75" name="Freeform 50"/>
                  <p:cNvSpPr>
                    <a:spLocks/>
                  </p:cNvSpPr>
                  <p:nvPr/>
                </p:nvSpPr>
                <p:spPr bwMode="auto">
                  <a:xfrm>
                    <a:off x="2742" y="1650"/>
                    <a:ext cx="151" cy="397"/>
                  </a:xfrm>
                  <a:custGeom>
                    <a:avLst/>
                    <a:gdLst>
                      <a:gd name="T0" fmla="*/ 118 w 151"/>
                      <a:gd name="T1" fmla="*/ 0 h 397"/>
                      <a:gd name="T2" fmla="*/ 150 w 151"/>
                      <a:gd name="T3" fmla="*/ 396 h 397"/>
                      <a:gd name="T4" fmla="*/ 0 w 151"/>
                      <a:gd name="T5" fmla="*/ 334 h 397"/>
                      <a:gd name="T6" fmla="*/ 0 60000 65536"/>
                      <a:gd name="T7" fmla="*/ 0 60000 65536"/>
                      <a:gd name="T8" fmla="*/ 0 60000 65536"/>
                    </a:gdLst>
                    <a:ahLst/>
                    <a:cxnLst>
                      <a:cxn ang="T6">
                        <a:pos x="T0" y="T1"/>
                      </a:cxn>
                      <a:cxn ang="T7">
                        <a:pos x="T2" y="T3"/>
                      </a:cxn>
                      <a:cxn ang="T8">
                        <a:pos x="T4" y="T5"/>
                      </a:cxn>
                    </a:cxnLst>
                    <a:rect l="0" t="0" r="r" b="b"/>
                    <a:pathLst>
                      <a:path w="151" h="397">
                        <a:moveTo>
                          <a:pt x="118" y="0"/>
                        </a:moveTo>
                        <a:lnTo>
                          <a:pt x="150" y="396"/>
                        </a:lnTo>
                        <a:lnTo>
                          <a:pt x="0" y="334"/>
                        </a:lnTo>
                      </a:path>
                    </a:pathLst>
                  </a:custGeom>
                  <a:solidFill>
                    <a:srgbClr val="EB9D45"/>
                  </a:solidFill>
                  <a:ln w="50800" cap="rnd" cmpd="sng">
                    <a:solidFill>
                      <a:schemeClr val="accent4"/>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76" name="Line 51"/>
                  <p:cNvSpPr>
                    <a:spLocks noChangeShapeType="1"/>
                  </p:cNvSpPr>
                  <p:nvPr/>
                </p:nvSpPr>
                <p:spPr bwMode="auto">
                  <a:xfrm flipV="1">
                    <a:off x="2683" y="1234"/>
                    <a:ext cx="201" cy="565"/>
                  </a:xfrm>
                  <a:prstGeom prst="line">
                    <a:avLst/>
                  </a:prstGeom>
                  <a:noFill/>
                  <a:ln w="50800">
                    <a:solidFill>
                      <a:schemeClr val="accent4"/>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grpSp>
          </p:grpSp>
          <p:sp>
            <p:nvSpPr>
              <p:cNvPr id="70" name="Line 52"/>
              <p:cNvSpPr>
                <a:spLocks noChangeShapeType="1"/>
              </p:cNvSpPr>
              <p:nvPr/>
            </p:nvSpPr>
            <p:spPr bwMode="auto">
              <a:xfrm>
                <a:off x="2320" y="2158"/>
                <a:ext cx="257" cy="0"/>
              </a:xfrm>
              <a:prstGeom prst="line">
                <a:avLst/>
              </a:prstGeom>
              <a:noFill/>
              <a:ln w="50800">
                <a:solidFill>
                  <a:schemeClr val="accent4"/>
                </a:solidFill>
                <a:round/>
                <a:headEnd type="stealth" w="med" len="med"/>
                <a:tailEnd type="none" w="sm" len="sm"/>
              </a:ln>
              <a:effectLst>
                <a:outerShdw dist="53882" dir="2700000" algn="ctr" rotWithShape="0">
                  <a:schemeClr val="bg2"/>
                </a:outerShdw>
              </a:effectLst>
              <a:extLst>
                <a:ext uri="{909E8E84-426E-40DD-AFC4-6F175D3DCCD1}">
                  <a14:hiddenFill xmlns:a14="http://schemas.microsoft.com/office/drawing/2010/main">
                    <a:noFill/>
                  </a14:hiddenFill>
                </a:ext>
              </a:extLst>
            </p:spPr>
            <p:txBody>
              <a:bodyPr/>
              <a:lstStyle/>
              <a:p>
                <a:pPr>
                  <a:defRPr/>
                </a:pPr>
                <a:endParaRPr lang="he-IL"/>
              </a:p>
            </p:txBody>
          </p:sp>
        </p:grpSp>
        <p:sp>
          <p:nvSpPr>
            <p:cNvPr id="41" name="Text Box 54"/>
            <p:cNvSpPr txBox="1">
              <a:spLocks noChangeArrowheads="1"/>
            </p:cNvSpPr>
            <p:nvPr/>
          </p:nvSpPr>
          <p:spPr bwMode="auto">
            <a:xfrm>
              <a:off x="4083271" y="4840715"/>
              <a:ext cx="1306155" cy="451272"/>
            </a:xfrm>
            <a:prstGeom prst="rect">
              <a:avLst/>
            </a:prstGeom>
            <a:noFill/>
            <a:ln w="9525">
              <a:noFill/>
              <a:miter lim="800000"/>
              <a:headEnd/>
              <a:tailEnd/>
            </a:ln>
            <a:effectLst/>
          </p:spPr>
          <p:txBody>
            <a:bodyPr wrap="none">
              <a:spAutoFit/>
            </a:bodyPr>
            <a:lstStyle/>
            <a:p>
              <a:r>
                <a:rPr lang="en-US" altLang="he-IL" b="1" spc="-150" dirty="0" smtClean="0">
                  <a:solidFill>
                    <a:schemeClr val="tx1">
                      <a:lumMod val="65000"/>
                      <a:lumOff val="35000"/>
                    </a:schemeClr>
                  </a:solidFill>
                </a:rPr>
                <a:t>Hip Strategy </a:t>
              </a:r>
            </a:p>
          </p:txBody>
        </p:sp>
        <p:grpSp>
          <p:nvGrpSpPr>
            <p:cNvPr id="42" name="Group 57"/>
            <p:cNvGrpSpPr>
              <a:grpSpLocks/>
            </p:cNvGrpSpPr>
            <p:nvPr/>
          </p:nvGrpSpPr>
          <p:grpSpPr bwMode="auto">
            <a:xfrm>
              <a:off x="6480175" y="1558925"/>
              <a:ext cx="1295400" cy="2435225"/>
              <a:chOff x="4082" y="982"/>
              <a:chExt cx="816" cy="1534"/>
            </a:xfrm>
          </p:grpSpPr>
          <p:grpSp>
            <p:nvGrpSpPr>
              <p:cNvPr id="44" name="Group 58"/>
              <p:cNvGrpSpPr>
                <a:grpSpLocks/>
              </p:cNvGrpSpPr>
              <p:nvPr/>
            </p:nvGrpSpPr>
            <p:grpSpPr bwMode="auto">
              <a:xfrm>
                <a:off x="4082" y="982"/>
                <a:ext cx="816" cy="1530"/>
                <a:chOff x="4082" y="982"/>
                <a:chExt cx="816" cy="1530"/>
              </a:xfrm>
            </p:grpSpPr>
            <p:sp>
              <p:nvSpPr>
                <p:cNvPr id="47" name="Freeform 59"/>
                <p:cNvSpPr>
                  <a:spLocks/>
                </p:cNvSpPr>
                <p:nvPr/>
              </p:nvSpPr>
              <p:spPr bwMode="auto">
                <a:xfrm>
                  <a:off x="4406" y="1878"/>
                  <a:ext cx="160" cy="426"/>
                </a:xfrm>
                <a:custGeom>
                  <a:avLst/>
                  <a:gdLst>
                    <a:gd name="T0" fmla="*/ 0 w 160"/>
                    <a:gd name="T1" fmla="*/ 0 h 426"/>
                    <a:gd name="T2" fmla="*/ 159 w 160"/>
                    <a:gd name="T3" fmla="*/ 219 h 426"/>
                    <a:gd name="T4" fmla="*/ 114 w 160"/>
                    <a:gd name="T5" fmla="*/ 425 h 426"/>
                    <a:gd name="T6" fmla="*/ 0 60000 65536"/>
                    <a:gd name="T7" fmla="*/ 0 60000 65536"/>
                    <a:gd name="T8" fmla="*/ 0 60000 65536"/>
                  </a:gdLst>
                  <a:ahLst/>
                  <a:cxnLst>
                    <a:cxn ang="T6">
                      <a:pos x="T0" y="T1"/>
                    </a:cxn>
                    <a:cxn ang="T7">
                      <a:pos x="T2" y="T3"/>
                    </a:cxn>
                    <a:cxn ang="T8">
                      <a:pos x="T4" y="T5"/>
                    </a:cxn>
                  </a:cxnLst>
                  <a:rect l="0" t="0" r="r" b="b"/>
                  <a:pathLst>
                    <a:path w="160" h="426">
                      <a:moveTo>
                        <a:pt x="0" y="0"/>
                      </a:moveTo>
                      <a:lnTo>
                        <a:pt x="159" y="219"/>
                      </a:lnTo>
                      <a:lnTo>
                        <a:pt x="114" y="425"/>
                      </a:lnTo>
                    </a:path>
                  </a:pathLst>
                </a:custGeom>
                <a:noFill/>
                <a:ln w="50800" cap="rnd" cmpd="sng">
                  <a:solidFill>
                    <a:schemeClr val="accent4"/>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48" name="Freeform 60"/>
                <p:cNvSpPr>
                  <a:spLocks/>
                </p:cNvSpPr>
                <p:nvPr/>
              </p:nvSpPr>
              <p:spPr bwMode="auto">
                <a:xfrm>
                  <a:off x="4388" y="2299"/>
                  <a:ext cx="318" cy="165"/>
                </a:xfrm>
                <a:custGeom>
                  <a:avLst/>
                  <a:gdLst>
                    <a:gd name="T0" fmla="*/ 317 w 318"/>
                    <a:gd name="T1" fmla="*/ 164 h 165"/>
                    <a:gd name="T2" fmla="*/ 0 w 318"/>
                    <a:gd name="T3" fmla="*/ 67 h 165"/>
                    <a:gd name="T4" fmla="*/ 125 w 318"/>
                    <a:gd name="T5" fmla="*/ 0 h 165"/>
                    <a:gd name="T6" fmla="*/ 317 w 318"/>
                    <a:gd name="T7" fmla="*/ 164 h 1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8" h="165">
                      <a:moveTo>
                        <a:pt x="317" y="164"/>
                      </a:moveTo>
                      <a:lnTo>
                        <a:pt x="0" y="67"/>
                      </a:lnTo>
                      <a:lnTo>
                        <a:pt x="125" y="0"/>
                      </a:lnTo>
                      <a:lnTo>
                        <a:pt x="317" y="164"/>
                      </a:lnTo>
                    </a:path>
                  </a:pathLst>
                </a:custGeom>
                <a:solidFill>
                  <a:schemeClr val="accent1"/>
                </a:solidFill>
                <a:ln w="50800" cap="rnd" cmpd="sng">
                  <a:solidFill>
                    <a:schemeClr val="accent4"/>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49" name="Freeform 61"/>
                <p:cNvSpPr>
                  <a:spLocks/>
                </p:cNvSpPr>
                <p:nvPr/>
              </p:nvSpPr>
              <p:spPr bwMode="auto">
                <a:xfrm>
                  <a:off x="4082" y="2412"/>
                  <a:ext cx="336" cy="100"/>
                </a:xfrm>
                <a:custGeom>
                  <a:avLst/>
                  <a:gdLst>
                    <a:gd name="T0" fmla="*/ 335 w 336"/>
                    <a:gd name="T1" fmla="*/ 99 h 100"/>
                    <a:gd name="T2" fmla="*/ 0 w 336"/>
                    <a:gd name="T3" fmla="*/ 99 h 100"/>
                    <a:gd name="T4" fmla="*/ 94 w 336"/>
                    <a:gd name="T5" fmla="*/ 0 h 100"/>
                    <a:gd name="T6" fmla="*/ 335 w 336"/>
                    <a:gd name="T7" fmla="*/ 99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6" h="100">
                      <a:moveTo>
                        <a:pt x="335" y="99"/>
                      </a:moveTo>
                      <a:lnTo>
                        <a:pt x="0" y="99"/>
                      </a:lnTo>
                      <a:lnTo>
                        <a:pt x="94" y="0"/>
                      </a:lnTo>
                      <a:lnTo>
                        <a:pt x="335" y="99"/>
                      </a:lnTo>
                    </a:path>
                  </a:pathLst>
                </a:custGeom>
                <a:solidFill>
                  <a:schemeClr val="accent1"/>
                </a:solidFill>
                <a:ln w="50800" cap="rnd" cmpd="sng">
                  <a:solidFill>
                    <a:schemeClr val="accent4"/>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grpSp>
              <p:nvGrpSpPr>
                <p:cNvPr id="50" name="Group 62"/>
                <p:cNvGrpSpPr>
                  <a:grpSpLocks/>
                </p:cNvGrpSpPr>
                <p:nvPr/>
              </p:nvGrpSpPr>
              <p:grpSpPr bwMode="auto">
                <a:xfrm>
                  <a:off x="4152" y="1703"/>
                  <a:ext cx="447" cy="730"/>
                  <a:chOff x="4152" y="1703"/>
                  <a:chExt cx="447" cy="730"/>
                </a:xfrm>
              </p:grpSpPr>
              <p:sp>
                <p:nvSpPr>
                  <p:cNvPr id="64" name="Line 63"/>
                  <p:cNvSpPr>
                    <a:spLocks noChangeShapeType="1"/>
                  </p:cNvSpPr>
                  <p:nvPr/>
                </p:nvSpPr>
                <p:spPr bwMode="auto">
                  <a:xfrm flipV="1">
                    <a:off x="4185" y="1784"/>
                    <a:ext cx="266" cy="616"/>
                  </a:xfrm>
                  <a:prstGeom prst="line">
                    <a:avLst/>
                  </a:prstGeom>
                  <a:noFill/>
                  <a:ln w="50800">
                    <a:solidFill>
                      <a:schemeClr val="accent4"/>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65" name="Oval 64"/>
                  <p:cNvSpPr>
                    <a:spLocks noChangeArrowheads="1"/>
                  </p:cNvSpPr>
                  <p:nvPr/>
                </p:nvSpPr>
                <p:spPr bwMode="auto">
                  <a:xfrm rot="1260000" flipH="1">
                    <a:off x="4272" y="2118"/>
                    <a:ext cx="51" cy="47"/>
                  </a:xfrm>
                  <a:prstGeom prst="ellipse">
                    <a:avLst/>
                  </a:prstGeom>
                  <a:solidFill>
                    <a:srgbClr val="FC0128"/>
                  </a:solidFill>
                  <a:ln w="127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66" name="Freeform 65"/>
                  <p:cNvSpPr>
                    <a:spLocks/>
                  </p:cNvSpPr>
                  <p:nvPr/>
                </p:nvSpPr>
                <p:spPr bwMode="auto">
                  <a:xfrm>
                    <a:off x="4364" y="1703"/>
                    <a:ext cx="235" cy="170"/>
                  </a:xfrm>
                  <a:custGeom>
                    <a:avLst/>
                    <a:gdLst>
                      <a:gd name="T0" fmla="*/ 43 w 235"/>
                      <a:gd name="T1" fmla="*/ 169 h 170"/>
                      <a:gd name="T2" fmla="*/ 234 w 235"/>
                      <a:gd name="T3" fmla="*/ 127 h 170"/>
                      <a:gd name="T4" fmla="*/ 0 w 235"/>
                      <a:gd name="T5" fmla="*/ 0 h 170"/>
                      <a:gd name="T6" fmla="*/ 43 w 235"/>
                      <a:gd name="T7" fmla="*/ 169 h 1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5" h="170">
                        <a:moveTo>
                          <a:pt x="43" y="169"/>
                        </a:moveTo>
                        <a:lnTo>
                          <a:pt x="234" y="127"/>
                        </a:lnTo>
                        <a:lnTo>
                          <a:pt x="0" y="0"/>
                        </a:lnTo>
                        <a:lnTo>
                          <a:pt x="43" y="169"/>
                        </a:lnTo>
                      </a:path>
                    </a:pathLst>
                  </a:custGeom>
                  <a:solidFill>
                    <a:srgbClr val="EB9D45"/>
                  </a:solidFill>
                  <a:ln w="50800" cap="rnd" cmpd="sng">
                    <a:solidFill>
                      <a:schemeClr val="accent4"/>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67" name="Oval 66"/>
                  <p:cNvSpPr>
                    <a:spLocks noChangeArrowheads="1"/>
                  </p:cNvSpPr>
                  <p:nvPr/>
                </p:nvSpPr>
                <p:spPr bwMode="auto">
                  <a:xfrm rot="1260000" flipH="1">
                    <a:off x="4379" y="1849"/>
                    <a:ext cx="52" cy="47"/>
                  </a:xfrm>
                  <a:prstGeom prst="ellipse">
                    <a:avLst/>
                  </a:prstGeom>
                  <a:solidFill>
                    <a:srgbClr val="FC0128"/>
                  </a:solidFill>
                  <a:ln w="127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68" name="Oval 67"/>
                  <p:cNvSpPr>
                    <a:spLocks noChangeArrowheads="1"/>
                  </p:cNvSpPr>
                  <p:nvPr/>
                </p:nvSpPr>
                <p:spPr bwMode="auto">
                  <a:xfrm rot="1260000" flipH="1">
                    <a:off x="4152" y="2388"/>
                    <a:ext cx="52" cy="45"/>
                  </a:xfrm>
                  <a:prstGeom prst="ellipse">
                    <a:avLst/>
                  </a:prstGeom>
                  <a:solidFill>
                    <a:srgbClr val="FC0128"/>
                  </a:solidFill>
                  <a:ln w="127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grpSp>
            <p:grpSp>
              <p:nvGrpSpPr>
                <p:cNvPr id="51" name="Group 68"/>
                <p:cNvGrpSpPr>
                  <a:grpSpLocks/>
                </p:cNvGrpSpPr>
                <p:nvPr/>
              </p:nvGrpSpPr>
              <p:grpSpPr bwMode="auto">
                <a:xfrm>
                  <a:off x="4436" y="982"/>
                  <a:ext cx="462" cy="751"/>
                  <a:chOff x="4436" y="982"/>
                  <a:chExt cx="462" cy="751"/>
                </a:xfrm>
              </p:grpSpPr>
              <p:grpSp>
                <p:nvGrpSpPr>
                  <p:cNvPr id="54" name="Group 69"/>
                  <p:cNvGrpSpPr>
                    <a:grpSpLocks/>
                  </p:cNvGrpSpPr>
                  <p:nvPr/>
                </p:nvGrpSpPr>
                <p:grpSpPr bwMode="auto">
                  <a:xfrm>
                    <a:off x="4597" y="982"/>
                    <a:ext cx="301" cy="298"/>
                    <a:chOff x="4597" y="982"/>
                    <a:chExt cx="301" cy="298"/>
                  </a:xfrm>
                </p:grpSpPr>
                <p:sp>
                  <p:nvSpPr>
                    <p:cNvPr id="57" name="Oval 70"/>
                    <p:cNvSpPr>
                      <a:spLocks noChangeArrowheads="1"/>
                    </p:cNvSpPr>
                    <p:nvPr/>
                  </p:nvSpPr>
                  <p:spPr bwMode="auto">
                    <a:xfrm rot="1260000" flipH="1">
                      <a:off x="4597" y="985"/>
                      <a:ext cx="277" cy="295"/>
                    </a:xfrm>
                    <a:prstGeom prst="ellipse">
                      <a:avLst/>
                    </a:prstGeom>
                    <a:solidFill>
                      <a:srgbClr val="EB9D45"/>
                    </a:solidFill>
                    <a:ln w="254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58" name="Arc 71"/>
                    <p:cNvSpPr>
                      <a:spLocks/>
                    </p:cNvSpPr>
                    <p:nvPr/>
                  </p:nvSpPr>
                  <p:spPr bwMode="auto">
                    <a:xfrm rot="1260000">
                      <a:off x="4761" y="1091"/>
                      <a:ext cx="87" cy="57"/>
                    </a:xfrm>
                    <a:custGeom>
                      <a:avLst/>
                      <a:gdLst>
                        <a:gd name="T0" fmla="*/ 0 w 21600"/>
                        <a:gd name="T1" fmla="*/ 0 h 21979"/>
                        <a:gd name="T2" fmla="*/ 0 w 21600"/>
                        <a:gd name="T3" fmla="*/ 0 h 21979"/>
                        <a:gd name="T4" fmla="*/ 0 w 21600"/>
                        <a:gd name="T5" fmla="*/ 0 h 21979"/>
                        <a:gd name="T6" fmla="*/ 0 60000 65536"/>
                        <a:gd name="T7" fmla="*/ 0 60000 65536"/>
                        <a:gd name="T8" fmla="*/ 0 60000 65536"/>
                      </a:gdLst>
                      <a:ahLst/>
                      <a:cxnLst>
                        <a:cxn ang="T6">
                          <a:pos x="T0" y="T1"/>
                        </a:cxn>
                        <a:cxn ang="T7">
                          <a:pos x="T2" y="T3"/>
                        </a:cxn>
                        <a:cxn ang="T8">
                          <a:pos x="T4" y="T5"/>
                        </a:cxn>
                      </a:cxnLst>
                      <a:rect l="0" t="0" r="r" b="b"/>
                      <a:pathLst>
                        <a:path w="21600" h="21979" fill="none" extrusionOk="0">
                          <a:moveTo>
                            <a:pt x="21348" y="21978"/>
                          </a:moveTo>
                          <a:cubicBezTo>
                            <a:pt x="9517" y="21840"/>
                            <a:pt x="0" y="12211"/>
                            <a:pt x="0" y="380"/>
                          </a:cubicBezTo>
                          <a:cubicBezTo>
                            <a:pt x="-1" y="253"/>
                            <a:pt x="1" y="126"/>
                            <a:pt x="3" y="0"/>
                          </a:cubicBezTo>
                        </a:path>
                        <a:path w="21600" h="21979" stroke="0" extrusionOk="0">
                          <a:moveTo>
                            <a:pt x="21348" y="21978"/>
                          </a:moveTo>
                          <a:cubicBezTo>
                            <a:pt x="9517" y="21840"/>
                            <a:pt x="0" y="12211"/>
                            <a:pt x="0" y="380"/>
                          </a:cubicBezTo>
                          <a:cubicBezTo>
                            <a:pt x="-1" y="253"/>
                            <a:pt x="1" y="126"/>
                            <a:pt x="3" y="0"/>
                          </a:cubicBezTo>
                          <a:lnTo>
                            <a:pt x="21600" y="380"/>
                          </a:lnTo>
                          <a:lnTo>
                            <a:pt x="21348" y="21978"/>
                          </a:lnTo>
                          <a:close/>
                        </a:path>
                      </a:pathLst>
                    </a:custGeom>
                    <a:noFill/>
                    <a:ln w="25400" cap="rnd">
                      <a:solidFill>
                        <a:schemeClr val="accent4"/>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59" name="Oval 72"/>
                    <p:cNvSpPr>
                      <a:spLocks noChangeArrowheads="1"/>
                    </p:cNvSpPr>
                    <p:nvPr/>
                  </p:nvSpPr>
                  <p:spPr bwMode="auto">
                    <a:xfrm rot="1260000" flipH="1">
                      <a:off x="4810" y="1007"/>
                      <a:ext cx="34" cy="40"/>
                    </a:xfrm>
                    <a:prstGeom prst="ellipse">
                      <a:avLst/>
                    </a:prstGeom>
                    <a:solidFill>
                      <a:schemeClr val="folHlink"/>
                    </a:solidFill>
                    <a:ln w="9525">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60" name="Oval 73"/>
                    <p:cNvSpPr>
                      <a:spLocks noChangeArrowheads="1"/>
                    </p:cNvSpPr>
                    <p:nvPr/>
                  </p:nvSpPr>
                  <p:spPr bwMode="auto">
                    <a:xfrm rot="1260000" flipH="1">
                      <a:off x="4708" y="982"/>
                      <a:ext cx="28" cy="56"/>
                    </a:xfrm>
                    <a:prstGeom prst="ellipse">
                      <a:avLst/>
                    </a:prstGeom>
                    <a:solidFill>
                      <a:srgbClr val="EB9D45"/>
                    </a:solidFill>
                    <a:ln w="254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61" name="Oval 74"/>
                    <p:cNvSpPr>
                      <a:spLocks noChangeArrowheads="1"/>
                    </p:cNvSpPr>
                    <p:nvPr/>
                  </p:nvSpPr>
                  <p:spPr bwMode="auto">
                    <a:xfrm rot="1260000" flipH="1">
                      <a:off x="4821" y="1021"/>
                      <a:ext cx="16" cy="16"/>
                    </a:xfrm>
                    <a:prstGeom prst="ellipse">
                      <a:avLst/>
                    </a:prstGeom>
                    <a:solidFill>
                      <a:schemeClr val="bg2"/>
                    </a:solidFill>
                    <a:ln w="9525">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62" name="Arc 75"/>
                    <p:cNvSpPr>
                      <a:spLocks/>
                    </p:cNvSpPr>
                    <p:nvPr/>
                  </p:nvSpPr>
                  <p:spPr bwMode="auto">
                    <a:xfrm rot="1260000">
                      <a:off x="4712" y="995"/>
                      <a:ext cx="41" cy="29"/>
                    </a:xfrm>
                    <a:custGeom>
                      <a:avLst/>
                      <a:gdLst>
                        <a:gd name="T0" fmla="*/ 0 w 21600"/>
                        <a:gd name="T1" fmla="*/ 0 h 26012"/>
                        <a:gd name="T2" fmla="*/ 0 w 21600"/>
                        <a:gd name="T3" fmla="*/ 0 h 26012"/>
                        <a:gd name="T4" fmla="*/ 0 w 21600"/>
                        <a:gd name="T5" fmla="*/ 0 h 26012"/>
                        <a:gd name="T6" fmla="*/ 0 60000 65536"/>
                        <a:gd name="T7" fmla="*/ 0 60000 65536"/>
                        <a:gd name="T8" fmla="*/ 0 60000 65536"/>
                      </a:gdLst>
                      <a:ahLst/>
                      <a:cxnLst>
                        <a:cxn ang="T6">
                          <a:pos x="T0" y="T1"/>
                        </a:cxn>
                        <a:cxn ang="T7">
                          <a:pos x="T2" y="T3"/>
                        </a:cxn>
                        <a:cxn ang="T8">
                          <a:pos x="T4" y="T5"/>
                        </a:cxn>
                      </a:cxnLst>
                      <a:rect l="0" t="0" r="r" b="b"/>
                      <a:pathLst>
                        <a:path w="21600" h="26012" fill="none" extrusionOk="0">
                          <a:moveTo>
                            <a:pt x="7348" y="26011"/>
                          </a:moveTo>
                          <a:cubicBezTo>
                            <a:pt x="2677" y="21910"/>
                            <a:pt x="0" y="15996"/>
                            <a:pt x="0" y="9781"/>
                          </a:cubicBezTo>
                          <a:cubicBezTo>
                            <a:pt x="-1" y="6381"/>
                            <a:pt x="802" y="3030"/>
                            <a:pt x="2341" y="0"/>
                          </a:cubicBezTo>
                        </a:path>
                        <a:path w="21600" h="26012" stroke="0" extrusionOk="0">
                          <a:moveTo>
                            <a:pt x="7348" y="26011"/>
                          </a:moveTo>
                          <a:cubicBezTo>
                            <a:pt x="2677" y="21910"/>
                            <a:pt x="0" y="15996"/>
                            <a:pt x="0" y="9781"/>
                          </a:cubicBezTo>
                          <a:cubicBezTo>
                            <a:pt x="-1" y="6381"/>
                            <a:pt x="802" y="3030"/>
                            <a:pt x="2341" y="0"/>
                          </a:cubicBezTo>
                          <a:lnTo>
                            <a:pt x="21600" y="9781"/>
                          </a:lnTo>
                          <a:lnTo>
                            <a:pt x="7348" y="26011"/>
                          </a:lnTo>
                          <a:close/>
                        </a:path>
                      </a:pathLst>
                    </a:custGeom>
                    <a:noFill/>
                    <a:ln w="25400" cap="rnd">
                      <a:solidFill>
                        <a:schemeClr val="accent4"/>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63" name="Freeform 76"/>
                    <p:cNvSpPr>
                      <a:spLocks/>
                    </p:cNvSpPr>
                    <p:nvPr/>
                  </p:nvSpPr>
                  <p:spPr bwMode="auto">
                    <a:xfrm>
                      <a:off x="4862" y="1043"/>
                      <a:ext cx="36" cy="99"/>
                    </a:xfrm>
                    <a:custGeom>
                      <a:avLst/>
                      <a:gdLst>
                        <a:gd name="T0" fmla="*/ 19 w 36"/>
                        <a:gd name="T1" fmla="*/ 0 h 99"/>
                        <a:gd name="T2" fmla="*/ 35 w 36"/>
                        <a:gd name="T3" fmla="*/ 98 h 99"/>
                        <a:gd name="T4" fmla="*/ 0 w 36"/>
                        <a:gd name="T5" fmla="*/ 88 h 99"/>
                        <a:gd name="T6" fmla="*/ 0 60000 65536"/>
                        <a:gd name="T7" fmla="*/ 0 60000 65536"/>
                        <a:gd name="T8" fmla="*/ 0 60000 65536"/>
                      </a:gdLst>
                      <a:ahLst/>
                      <a:cxnLst>
                        <a:cxn ang="T6">
                          <a:pos x="T0" y="T1"/>
                        </a:cxn>
                        <a:cxn ang="T7">
                          <a:pos x="T2" y="T3"/>
                        </a:cxn>
                        <a:cxn ang="T8">
                          <a:pos x="T4" y="T5"/>
                        </a:cxn>
                      </a:cxnLst>
                      <a:rect l="0" t="0" r="r" b="b"/>
                      <a:pathLst>
                        <a:path w="36" h="99">
                          <a:moveTo>
                            <a:pt x="19" y="0"/>
                          </a:moveTo>
                          <a:lnTo>
                            <a:pt x="35" y="98"/>
                          </a:lnTo>
                          <a:lnTo>
                            <a:pt x="0" y="88"/>
                          </a:lnTo>
                        </a:path>
                      </a:pathLst>
                    </a:custGeom>
                    <a:solidFill>
                      <a:srgbClr val="EB9D45"/>
                    </a:solidFill>
                    <a:ln w="25400" cap="rnd" cmpd="sng">
                      <a:solidFill>
                        <a:schemeClr val="accent4"/>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grpSp>
              <p:sp>
                <p:nvSpPr>
                  <p:cNvPr id="55" name="Freeform 77"/>
                  <p:cNvSpPr>
                    <a:spLocks/>
                  </p:cNvSpPr>
                  <p:nvPr/>
                </p:nvSpPr>
                <p:spPr bwMode="auto">
                  <a:xfrm>
                    <a:off x="4503" y="1267"/>
                    <a:ext cx="169" cy="370"/>
                  </a:xfrm>
                  <a:custGeom>
                    <a:avLst/>
                    <a:gdLst>
                      <a:gd name="T0" fmla="*/ 133 w 169"/>
                      <a:gd name="T1" fmla="*/ 0 h 370"/>
                      <a:gd name="T2" fmla="*/ 168 w 169"/>
                      <a:gd name="T3" fmla="*/ 369 h 370"/>
                      <a:gd name="T4" fmla="*/ 0 w 169"/>
                      <a:gd name="T5" fmla="*/ 312 h 370"/>
                      <a:gd name="T6" fmla="*/ 0 60000 65536"/>
                      <a:gd name="T7" fmla="*/ 0 60000 65536"/>
                      <a:gd name="T8" fmla="*/ 0 60000 65536"/>
                    </a:gdLst>
                    <a:ahLst/>
                    <a:cxnLst>
                      <a:cxn ang="T6">
                        <a:pos x="T0" y="T1"/>
                      </a:cxn>
                      <a:cxn ang="T7">
                        <a:pos x="T2" y="T3"/>
                      </a:cxn>
                      <a:cxn ang="T8">
                        <a:pos x="T4" y="T5"/>
                      </a:cxn>
                    </a:cxnLst>
                    <a:rect l="0" t="0" r="r" b="b"/>
                    <a:pathLst>
                      <a:path w="169" h="370">
                        <a:moveTo>
                          <a:pt x="133" y="0"/>
                        </a:moveTo>
                        <a:lnTo>
                          <a:pt x="168" y="369"/>
                        </a:lnTo>
                        <a:lnTo>
                          <a:pt x="0" y="312"/>
                        </a:lnTo>
                      </a:path>
                    </a:pathLst>
                  </a:custGeom>
                  <a:solidFill>
                    <a:srgbClr val="EB9D45"/>
                  </a:solidFill>
                  <a:ln w="50800" cap="rnd" cmpd="sng">
                    <a:solidFill>
                      <a:schemeClr val="accent4"/>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56" name="Line 78"/>
                  <p:cNvSpPr>
                    <a:spLocks noChangeShapeType="1"/>
                  </p:cNvSpPr>
                  <p:nvPr/>
                </p:nvSpPr>
                <p:spPr bwMode="auto">
                  <a:xfrm flipV="1">
                    <a:off x="4436" y="1205"/>
                    <a:ext cx="227" cy="528"/>
                  </a:xfrm>
                  <a:prstGeom prst="line">
                    <a:avLst/>
                  </a:prstGeom>
                  <a:noFill/>
                  <a:ln w="50800">
                    <a:solidFill>
                      <a:schemeClr val="accent4"/>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grpSp>
            <p:sp>
              <p:nvSpPr>
                <p:cNvPr id="52" name="Oval 79"/>
                <p:cNvSpPr>
                  <a:spLocks noChangeArrowheads="1"/>
                </p:cNvSpPr>
                <p:nvPr/>
              </p:nvSpPr>
              <p:spPr bwMode="auto">
                <a:xfrm rot="540000" flipH="1">
                  <a:off x="4494" y="2286"/>
                  <a:ext cx="50" cy="46"/>
                </a:xfrm>
                <a:prstGeom prst="ellipse">
                  <a:avLst/>
                </a:prstGeom>
                <a:solidFill>
                  <a:srgbClr val="FC0128"/>
                </a:solidFill>
                <a:ln w="127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53" name="Oval 80"/>
                <p:cNvSpPr>
                  <a:spLocks noChangeArrowheads="1"/>
                </p:cNvSpPr>
                <p:nvPr/>
              </p:nvSpPr>
              <p:spPr bwMode="auto">
                <a:xfrm rot="540000" flipH="1">
                  <a:off x="4528" y="2080"/>
                  <a:ext cx="51" cy="46"/>
                </a:xfrm>
                <a:prstGeom prst="ellipse">
                  <a:avLst/>
                </a:prstGeom>
                <a:solidFill>
                  <a:srgbClr val="FC0128"/>
                </a:solidFill>
                <a:ln w="127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grpSp>
          <p:sp>
            <p:nvSpPr>
              <p:cNvPr id="45" name="Line 81"/>
              <p:cNvSpPr>
                <a:spLocks noChangeShapeType="1"/>
              </p:cNvSpPr>
              <p:nvPr/>
            </p:nvSpPr>
            <p:spPr bwMode="auto">
              <a:xfrm flipH="1">
                <a:off x="4484" y="1712"/>
                <a:ext cx="9" cy="804"/>
              </a:xfrm>
              <a:prstGeom prst="line">
                <a:avLst/>
              </a:prstGeom>
              <a:noFill/>
              <a:ln w="50800">
                <a:solidFill>
                  <a:srgbClr val="FF0000"/>
                </a:solidFill>
                <a:prstDash val="dash"/>
                <a:round/>
                <a:headEnd type="none" w="sm" len="sm"/>
                <a:tailEnd type="stealth" w="med" len="med"/>
              </a:ln>
              <a:effectLst>
                <a:outerShdw dist="53882" dir="2700000" algn="ctr" rotWithShape="0">
                  <a:schemeClr val="bg2"/>
                </a:outerShdw>
              </a:effectLst>
            </p:spPr>
            <p:txBody>
              <a:bodyPr/>
              <a:lstStyle/>
              <a:p>
                <a:endParaRPr lang="he-IL"/>
              </a:p>
            </p:txBody>
          </p:sp>
          <p:sp>
            <p:nvSpPr>
              <p:cNvPr id="46" name="Oval 82"/>
              <p:cNvSpPr>
                <a:spLocks noChangeArrowheads="1"/>
              </p:cNvSpPr>
              <p:nvPr/>
            </p:nvSpPr>
            <p:spPr bwMode="auto">
              <a:xfrm>
                <a:off x="4449" y="1672"/>
                <a:ext cx="79" cy="58"/>
              </a:xfrm>
              <a:prstGeom prst="ellipse">
                <a:avLst/>
              </a:prstGeom>
              <a:solidFill>
                <a:srgbClr val="02E3E9"/>
              </a:solidFill>
              <a:ln w="127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grpSp>
        <p:sp>
          <p:nvSpPr>
            <p:cNvPr id="43" name="Text Box 83"/>
            <p:cNvSpPr txBox="1">
              <a:spLocks noChangeArrowheads="1"/>
            </p:cNvSpPr>
            <p:nvPr/>
          </p:nvSpPr>
          <p:spPr bwMode="auto">
            <a:xfrm>
              <a:off x="6516508" y="4389201"/>
              <a:ext cx="1397301" cy="451272"/>
            </a:xfrm>
            <a:prstGeom prst="rect">
              <a:avLst/>
            </a:prstGeom>
            <a:noFill/>
            <a:ln w="9525">
              <a:noFill/>
              <a:miter lim="800000"/>
              <a:headEnd/>
              <a:tailEnd/>
            </a:ln>
            <a:effectLst/>
          </p:spPr>
          <p:txBody>
            <a:bodyPr wrap="none">
              <a:spAutoFit/>
            </a:bodyPr>
            <a:lstStyle/>
            <a:p>
              <a:r>
                <a:rPr lang="en-US" altLang="he-IL" b="1" spc="-150" dirty="0" smtClean="0">
                  <a:solidFill>
                    <a:schemeClr val="tx1">
                      <a:lumMod val="65000"/>
                      <a:lumOff val="35000"/>
                    </a:schemeClr>
                  </a:solidFill>
                </a:rPr>
                <a:t>Step Strategy </a:t>
              </a:r>
            </a:p>
          </p:txBody>
        </p:sp>
      </p:grpSp>
      <p:sp>
        <p:nvSpPr>
          <p:cNvPr id="92" name="Arc 56"/>
          <p:cNvSpPr>
            <a:spLocks/>
          </p:cNvSpPr>
          <p:nvPr/>
        </p:nvSpPr>
        <p:spPr bwMode="auto">
          <a:xfrm rot="300000">
            <a:off x="3564407" y="2889484"/>
            <a:ext cx="3830604" cy="1284619"/>
          </a:xfrm>
          <a:custGeom>
            <a:avLst/>
            <a:gdLst>
              <a:gd name="T0" fmla="*/ 2147483647 w 21136"/>
              <a:gd name="T1" fmla="*/ 2147483647 h 21600"/>
              <a:gd name="T2" fmla="*/ 0 w 21136"/>
              <a:gd name="T3" fmla="*/ 2147483647 h 21600"/>
              <a:gd name="T4" fmla="*/ 2147483647 w 21136"/>
              <a:gd name="T5" fmla="*/ 0 h 21600"/>
              <a:gd name="T6" fmla="*/ 0 60000 65536"/>
              <a:gd name="T7" fmla="*/ 0 60000 65536"/>
              <a:gd name="T8" fmla="*/ 0 60000 65536"/>
            </a:gdLst>
            <a:ahLst/>
            <a:cxnLst>
              <a:cxn ang="T6">
                <a:pos x="T0" y="T1"/>
              </a:cxn>
              <a:cxn ang="T7">
                <a:pos x="T2" y="T3"/>
              </a:cxn>
              <a:cxn ang="T8">
                <a:pos x="T4" y="T5"/>
              </a:cxn>
            </a:cxnLst>
            <a:rect l="0" t="0" r="r" b="b"/>
            <a:pathLst>
              <a:path w="21136" h="21600" fill="none" extrusionOk="0">
                <a:moveTo>
                  <a:pt x="21135" y="4487"/>
                </a:moveTo>
                <a:cubicBezTo>
                  <a:pt x="19016" y="14465"/>
                  <a:pt x="10206" y="21599"/>
                  <a:pt x="7" y="21600"/>
                </a:cubicBezTo>
                <a:cubicBezTo>
                  <a:pt x="4" y="21600"/>
                  <a:pt x="2" y="21599"/>
                  <a:pt x="0" y="21599"/>
                </a:cubicBezTo>
              </a:path>
              <a:path w="21136" h="21600" stroke="0" extrusionOk="0">
                <a:moveTo>
                  <a:pt x="21135" y="4487"/>
                </a:moveTo>
                <a:cubicBezTo>
                  <a:pt x="19016" y="14465"/>
                  <a:pt x="10206" y="21599"/>
                  <a:pt x="7" y="21600"/>
                </a:cubicBezTo>
                <a:cubicBezTo>
                  <a:pt x="4" y="21600"/>
                  <a:pt x="2" y="21599"/>
                  <a:pt x="0" y="21599"/>
                </a:cubicBezTo>
                <a:lnTo>
                  <a:pt x="7" y="0"/>
                </a:lnTo>
                <a:lnTo>
                  <a:pt x="21135" y="4487"/>
                </a:lnTo>
                <a:close/>
              </a:path>
            </a:pathLst>
          </a:custGeom>
          <a:noFill/>
          <a:ln w="25400" cap="rnd">
            <a:solidFill>
              <a:schemeClr val="tx1">
                <a:lumMod val="85000"/>
                <a:lumOff val="15000"/>
              </a:schemeClr>
            </a:solidFill>
            <a:prstDash val="dash"/>
            <a:round/>
            <a:headEnd type="none" w="sm" len="sm"/>
            <a:tailEnd type="none" w="sm" len="sm"/>
          </a:ln>
          <a:effectLst>
            <a:outerShdw dist="71842" dir="2700000" algn="ctr" rotWithShape="0">
              <a:schemeClr val="bg2"/>
            </a:outerShdw>
          </a:effectLst>
        </p:spPr>
        <p:txBody>
          <a:bodyPr/>
          <a:lstStyle/>
          <a:p>
            <a:endParaRPr lang="he-IL"/>
          </a:p>
        </p:txBody>
      </p:sp>
      <p:sp>
        <p:nvSpPr>
          <p:cNvPr id="93" name="Text Box 84"/>
          <p:cNvSpPr txBox="1">
            <a:spLocks noChangeArrowheads="1"/>
          </p:cNvSpPr>
          <p:nvPr/>
        </p:nvSpPr>
        <p:spPr bwMode="auto">
          <a:xfrm>
            <a:off x="5779966" y="4981273"/>
            <a:ext cx="1963743" cy="283797"/>
          </a:xfrm>
          <a:prstGeom prst="rect">
            <a:avLst/>
          </a:prstGeom>
          <a:noFill/>
          <a:ln w="9525">
            <a:noFill/>
            <a:miter lim="800000"/>
            <a:headEnd/>
            <a:tailEnd/>
          </a:ln>
          <a:effectLst/>
        </p:spPr>
        <p:txBody>
          <a:bodyPr wrap="none">
            <a:spAutoFit/>
          </a:bodyPr>
          <a:lstStyle/>
          <a:p>
            <a:r>
              <a:rPr lang="en-US" altLang="he-IL" b="1" spc="-150" dirty="0" smtClean="0">
                <a:solidFill>
                  <a:schemeClr val="tx1">
                    <a:lumMod val="65000"/>
                    <a:lumOff val="35000"/>
                  </a:schemeClr>
                </a:solidFill>
              </a:rPr>
              <a:t>Perturbation Magnitude</a:t>
            </a:r>
          </a:p>
        </p:txBody>
      </p:sp>
      <p:grpSp>
        <p:nvGrpSpPr>
          <p:cNvPr id="94" name="Group 11"/>
          <p:cNvGrpSpPr>
            <a:grpSpLocks/>
          </p:cNvGrpSpPr>
          <p:nvPr/>
        </p:nvGrpSpPr>
        <p:grpSpPr bwMode="auto">
          <a:xfrm>
            <a:off x="3074582" y="3423568"/>
            <a:ext cx="425476" cy="1464135"/>
            <a:chOff x="1585" y="1834"/>
            <a:chExt cx="324" cy="1778"/>
          </a:xfrm>
        </p:grpSpPr>
        <p:grpSp>
          <p:nvGrpSpPr>
            <p:cNvPr id="95" name="Group 12"/>
            <p:cNvGrpSpPr>
              <a:grpSpLocks/>
            </p:cNvGrpSpPr>
            <p:nvPr/>
          </p:nvGrpSpPr>
          <p:grpSpPr bwMode="auto">
            <a:xfrm>
              <a:off x="1585" y="1834"/>
              <a:ext cx="324" cy="1778"/>
              <a:chOff x="1585" y="1834"/>
              <a:chExt cx="324" cy="1778"/>
            </a:xfrm>
          </p:grpSpPr>
          <p:sp>
            <p:nvSpPr>
              <p:cNvPr id="97" name="Freeform 13"/>
              <p:cNvSpPr>
                <a:spLocks/>
              </p:cNvSpPr>
              <p:nvPr/>
            </p:nvSpPr>
            <p:spPr bwMode="auto">
              <a:xfrm>
                <a:off x="1608" y="3504"/>
                <a:ext cx="301" cy="108"/>
              </a:xfrm>
              <a:custGeom>
                <a:avLst/>
                <a:gdLst>
                  <a:gd name="T0" fmla="*/ 300 w 301"/>
                  <a:gd name="T1" fmla="*/ 107 h 108"/>
                  <a:gd name="T2" fmla="*/ 0 w 301"/>
                  <a:gd name="T3" fmla="*/ 107 h 108"/>
                  <a:gd name="T4" fmla="*/ 84 w 301"/>
                  <a:gd name="T5" fmla="*/ 0 h 108"/>
                  <a:gd name="T6" fmla="*/ 300 w 301"/>
                  <a:gd name="T7" fmla="*/ 107 h 1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1" h="108">
                    <a:moveTo>
                      <a:pt x="300" y="107"/>
                    </a:moveTo>
                    <a:lnTo>
                      <a:pt x="0" y="107"/>
                    </a:lnTo>
                    <a:lnTo>
                      <a:pt x="84" y="0"/>
                    </a:lnTo>
                    <a:lnTo>
                      <a:pt x="300" y="107"/>
                    </a:lnTo>
                  </a:path>
                </a:pathLst>
              </a:custGeom>
              <a:solidFill>
                <a:schemeClr val="accent1"/>
              </a:solidFill>
              <a:ln w="50800" cap="rnd" cmpd="sng">
                <a:solidFill>
                  <a:schemeClr val="accent4"/>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98" name="Line 14"/>
              <p:cNvSpPr>
                <a:spLocks noChangeShapeType="1"/>
              </p:cNvSpPr>
              <p:nvPr/>
            </p:nvSpPr>
            <p:spPr bwMode="auto">
              <a:xfrm flipV="1">
                <a:off x="1694" y="2155"/>
                <a:ext cx="0" cy="1343"/>
              </a:xfrm>
              <a:prstGeom prst="line">
                <a:avLst/>
              </a:prstGeom>
              <a:noFill/>
              <a:ln w="50800">
                <a:solidFill>
                  <a:schemeClr val="accent4"/>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99" name="Oval 15"/>
              <p:cNvSpPr>
                <a:spLocks noChangeArrowheads="1"/>
              </p:cNvSpPr>
              <p:nvPr/>
            </p:nvSpPr>
            <p:spPr bwMode="auto">
              <a:xfrm>
                <a:off x="1673" y="3175"/>
                <a:ext cx="45" cy="49"/>
              </a:xfrm>
              <a:prstGeom prst="ellipse">
                <a:avLst/>
              </a:prstGeom>
              <a:solidFill>
                <a:srgbClr val="FC0128"/>
              </a:solidFill>
              <a:ln w="127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grpSp>
            <p:nvGrpSpPr>
              <p:cNvPr id="100" name="Group 16"/>
              <p:cNvGrpSpPr>
                <a:grpSpLocks/>
              </p:cNvGrpSpPr>
              <p:nvPr/>
            </p:nvGrpSpPr>
            <p:grpSpPr bwMode="auto">
              <a:xfrm>
                <a:off x="1585" y="1834"/>
                <a:ext cx="284" cy="317"/>
                <a:chOff x="1585" y="1834"/>
                <a:chExt cx="284" cy="317"/>
              </a:xfrm>
            </p:grpSpPr>
            <p:sp>
              <p:nvSpPr>
                <p:cNvPr id="105" name="Oval 17"/>
                <p:cNvSpPr>
                  <a:spLocks noChangeArrowheads="1"/>
                </p:cNvSpPr>
                <p:nvPr/>
              </p:nvSpPr>
              <p:spPr bwMode="auto">
                <a:xfrm>
                  <a:off x="1585" y="1834"/>
                  <a:ext cx="245" cy="317"/>
                </a:xfrm>
                <a:prstGeom prst="ellipse">
                  <a:avLst/>
                </a:prstGeom>
                <a:solidFill>
                  <a:srgbClr val="EB9D45"/>
                </a:solidFill>
                <a:ln w="254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106" name="Arc 18"/>
                <p:cNvSpPr>
                  <a:spLocks/>
                </p:cNvSpPr>
                <p:nvPr/>
              </p:nvSpPr>
              <p:spPr bwMode="auto">
                <a:xfrm>
                  <a:off x="1743" y="1990"/>
                  <a:ext cx="78" cy="61"/>
                </a:xfrm>
                <a:custGeom>
                  <a:avLst/>
                  <a:gdLst>
                    <a:gd name="T0" fmla="*/ 0 w 21600"/>
                    <a:gd name="T1" fmla="*/ 0 h 21953"/>
                    <a:gd name="T2" fmla="*/ 0 w 21600"/>
                    <a:gd name="T3" fmla="*/ 0 h 21953"/>
                    <a:gd name="T4" fmla="*/ 0 w 21600"/>
                    <a:gd name="T5" fmla="*/ 0 h 21953"/>
                    <a:gd name="T6" fmla="*/ 0 60000 65536"/>
                    <a:gd name="T7" fmla="*/ 0 60000 65536"/>
                    <a:gd name="T8" fmla="*/ 0 60000 65536"/>
                  </a:gdLst>
                  <a:ahLst/>
                  <a:cxnLst>
                    <a:cxn ang="T6">
                      <a:pos x="T0" y="T1"/>
                    </a:cxn>
                    <a:cxn ang="T7">
                      <a:pos x="T2" y="T3"/>
                    </a:cxn>
                    <a:cxn ang="T8">
                      <a:pos x="T4" y="T5"/>
                    </a:cxn>
                  </a:cxnLst>
                  <a:rect l="0" t="0" r="r" b="b"/>
                  <a:pathLst>
                    <a:path w="21600" h="21953" fill="none" extrusionOk="0">
                      <a:moveTo>
                        <a:pt x="21318" y="21953"/>
                      </a:moveTo>
                      <a:cubicBezTo>
                        <a:pt x="9500" y="21799"/>
                        <a:pt x="0" y="12174"/>
                        <a:pt x="0" y="355"/>
                      </a:cubicBezTo>
                      <a:cubicBezTo>
                        <a:pt x="-1" y="236"/>
                        <a:pt x="0" y="118"/>
                        <a:pt x="2" y="-1"/>
                      </a:cubicBezTo>
                    </a:path>
                    <a:path w="21600" h="21953" stroke="0" extrusionOk="0">
                      <a:moveTo>
                        <a:pt x="21318" y="21953"/>
                      </a:moveTo>
                      <a:cubicBezTo>
                        <a:pt x="9500" y="21799"/>
                        <a:pt x="0" y="12174"/>
                        <a:pt x="0" y="355"/>
                      </a:cubicBezTo>
                      <a:cubicBezTo>
                        <a:pt x="-1" y="236"/>
                        <a:pt x="0" y="118"/>
                        <a:pt x="2" y="-1"/>
                      </a:cubicBezTo>
                      <a:lnTo>
                        <a:pt x="21600" y="355"/>
                      </a:lnTo>
                      <a:lnTo>
                        <a:pt x="21318" y="21953"/>
                      </a:lnTo>
                      <a:close/>
                    </a:path>
                  </a:pathLst>
                </a:custGeom>
                <a:noFill/>
                <a:ln w="25400" cap="rnd">
                  <a:solidFill>
                    <a:schemeClr val="accent4"/>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107" name="Oval 19"/>
                <p:cNvSpPr>
                  <a:spLocks noChangeArrowheads="1"/>
                </p:cNvSpPr>
                <p:nvPr/>
              </p:nvSpPr>
              <p:spPr bwMode="auto">
                <a:xfrm>
                  <a:off x="1754" y="1899"/>
                  <a:ext cx="30" cy="42"/>
                </a:xfrm>
                <a:prstGeom prst="ellipse">
                  <a:avLst/>
                </a:prstGeom>
                <a:solidFill>
                  <a:schemeClr val="folHlink"/>
                </a:solidFill>
                <a:ln w="9525">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108" name="Oval 20"/>
                <p:cNvSpPr>
                  <a:spLocks noChangeArrowheads="1"/>
                </p:cNvSpPr>
                <p:nvPr/>
              </p:nvSpPr>
              <p:spPr bwMode="auto">
                <a:xfrm>
                  <a:off x="1663" y="1908"/>
                  <a:ext cx="23" cy="62"/>
                </a:xfrm>
                <a:prstGeom prst="ellipse">
                  <a:avLst/>
                </a:prstGeom>
                <a:solidFill>
                  <a:srgbClr val="EB9D45"/>
                </a:solidFill>
                <a:ln w="254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109" name="Oval 21"/>
                <p:cNvSpPr>
                  <a:spLocks noChangeArrowheads="1"/>
                </p:cNvSpPr>
                <p:nvPr/>
              </p:nvSpPr>
              <p:spPr bwMode="auto">
                <a:xfrm>
                  <a:off x="1760" y="1914"/>
                  <a:ext cx="16" cy="17"/>
                </a:xfrm>
                <a:prstGeom prst="ellipse">
                  <a:avLst/>
                </a:prstGeom>
                <a:solidFill>
                  <a:schemeClr val="bg2"/>
                </a:solidFill>
                <a:ln w="9525">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110" name="Arc 22"/>
                <p:cNvSpPr>
                  <a:spLocks/>
                </p:cNvSpPr>
                <p:nvPr/>
              </p:nvSpPr>
              <p:spPr bwMode="auto">
                <a:xfrm>
                  <a:off x="1665" y="1920"/>
                  <a:ext cx="37" cy="31"/>
                </a:xfrm>
                <a:custGeom>
                  <a:avLst/>
                  <a:gdLst>
                    <a:gd name="T0" fmla="*/ 0 w 21600"/>
                    <a:gd name="T1" fmla="*/ 0 h 26081"/>
                    <a:gd name="T2" fmla="*/ 0 w 21600"/>
                    <a:gd name="T3" fmla="*/ 0 h 26081"/>
                    <a:gd name="T4" fmla="*/ 0 w 21600"/>
                    <a:gd name="T5" fmla="*/ 0 h 26081"/>
                    <a:gd name="T6" fmla="*/ 0 60000 65536"/>
                    <a:gd name="T7" fmla="*/ 0 60000 65536"/>
                    <a:gd name="T8" fmla="*/ 0 60000 65536"/>
                  </a:gdLst>
                  <a:ahLst/>
                  <a:cxnLst>
                    <a:cxn ang="T6">
                      <a:pos x="T0" y="T1"/>
                    </a:cxn>
                    <a:cxn ang="T7">
                      <a:pos x="T2" y="T3"/>
                    </a:cxn>
                    <a:cxn ang="T8">
                      <a:pos x="T4" y="T5"/>
                    </a:cxn>
                  </a:cxnLst>
                  <a:rect l="0" t="0" r="r" b="b"/>
                  <a:pathLst>
                    <a:path w="21600" h="26081" fill="none" extrusionOk="0">
                      <a:moveTo>
                        <a:pt x="7260" y="26081"/>
                      </a:moveTo>
                      <a:cubicBezTo>
                        <a:pt x="2642" y="21981"/>
                        <a:pt x="0" y="16102"/>
                        <a:pt x="0" y="9927"/>
                      </a:cubicBezTo>
                      <a:cubicBezTo>
                        <a:pt x="-1" y="6472"/>
                        <a:pt x="828" y="3068"/>
                        <a:pt x="2416" y="0"/>
                      </a:cubicBezTo>
                    </a:path>
                    <a:path w="21600" h="26081" stroke="0" extrusionOk="0">
                      <a:moveTo>
                        <a:pt x="7260" y="26081"/>
                      </a:moveTo>
                      <a:cubicBezTo>
                        <a:pt x="2642" y="21981"/>
                        <a:pt x="0" y="16102"/>
                        <a:pt x="0" y="9927"/>
                      </a:cubicBezTo>
                      <a:cubicBezTo>
                        <a:pt x="-1" y="6472"/>
                        <a:pt x="828" y="3068"/>
                        <a:pt x="2416" y="0"/>
                      </a:cubicBezTo>
                      <a:lnTo>
                        <a:pt x="21600" y="9927"/>
                      </a:lnTo>
                      <a:lnTo>
                        <a:pt x="7260" y="26081"/>
                      </a:lnTo>
                      <a:close/>
                    </a:path>
                  </a:pathLst>
                </a:custGeom>
                <a:noFill/>
                <a:ln w="25400" cap="rnd">
                  <a:solidFill>
                    <a:schemeClr val="accent4"/>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111" name="Freeform 23"/>
                <p:cNvSpPr>
                  <a:spLocks/>
                </p:cNvSpPr>
                <p:nvPr/>
              </p:nvSpPr>
              <p:spPr bwMode="auto">
                <a:xfrm>
                  <a:off x="1820" y="1916"/>
                  <a:ext cx="49" cy="96"/>
                </a:xfrm>
                <a:custGeom>
                  <a:avLst/>
                  <a:gdLst>
                    <a:gd name="T0" fmla="*/ 0 w 49"/>
                    <a:gd name="T1" fmla="*/ 0 h 96"/>
                    <a:gd name="T2" fmla="*/ 48 w 49"/>
                    <a:gd name="T3" fmla="*/ 94 h 96"/>
                    <a:gd name="T4" fmla="*/ 14 w 49"/>
                    <a:gd name="T5" fmla="*/ 95 h 96"/>
                    <a:gd name="T6" fmla="*/ 0 60000 65536"/>
                    <a:gd name="T7" fmla="*/ 0 60000 65536"/>
                    <a:gd name="T8" fmla="*/ 0 60000 65536"/>
                  </a:gdLst>
                  <a:ahLst/>
                  <a:cxnLst>
                    <a:cxn ang="T6">
                      <a:pos x="T0" y="T1"/>
                    </a:cxn>
                    <a:cxn ang="T7">
                      <a:pos x="T2" y="T3"/>
                    </a:cxn>
                    <a:cxn ang="T8">
                      <a:pos x="T4" y="T5"/>
                    </a:cxn>
                  </a:cxnLst>
                  <a:rect l="0" t="0" r="r" b="b"/>
                  <a:pathLst>
                    <a:path w="49" h="96">
                      <a:moveTo>
                        <a:pt x="0" y="0"/>
                      </a:moveTo>
                      <a:lnTo>
                        <a:pt x="48" y="94"/>
                      </a:lnTo>
                      <a:lnTo>
                        <a:pt x="14" y="95"/>
                      </a:lnTo>
                    </a:path>
                  </a:pathLst>
                </a:custGeom>
                <a:solidFill>
                  <a:srgbClr val="EB9D45"/>
                </a:solidFill>
                <a:ln w="25400" cap="rnd" cmpd="sng">
                  <a:solidFill>
                    <a:schemeClr val="accent4"/>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grpSp>
          <p:sp>
            <p:nvSpPr>
              <p:cNvPr id="101" name="Freeform 24"/>
              <p:cNvSpPr>
                <a:spLocks/>
              </p:cNvSpPr>
              <p:nvPr/>
            </p:nvSpPr>
            <p:spPr bwMode="auto">
              <a:xfrm>
                <a:off x="1696" y="2227"/>
                <a:ext cx="162" cy="360"/>
              </a:xfrm>
              <a:custGeom>
                <a:avLst/>
                <a:gdLst>
                  <a:gd name="T0" fmla="*/ 0 w 162"/>
                  <a:gd name="T1" fmla="*/ 0 h 360"/>
                  <a:gd name="T2" fmla="*/ 161 w 162"/>
                  <a:gd name="T3" fmla="*/ 359 h 360"/>
                  <a:gd name="T4" fmla="*/ 0 w 162"/>
                  <a:gd name="T5" fmla="*/ 359 h 360"/>
                  <a:gd name="T6" fmla="*/ 0 60000 65536"/>
                  <a:gd name="T7" fmla="*/ 0 60000 65536"/>
                  <a:gd name="T8" fmla="*/ 0 60000 65536"/>
                </a:gdLst>
                <a:ahLst/>
                <a:cxnLst>
                  <a:cxn ang="T6">
                    <a:pos x="T0" y="T1"/>
                  </a:cxn>
                  <a:cxn ang="T7">
                    <a:pos x="T2" y="T3"/>
                  </a:cxn>
                  <a:cxn ang="T8">
                    <a:pos x="T4" y="T5"/>
                  </a:cxn>
                </a:cxnLst>
                <a:rect l="0" t="0" r="r" b="b"/>
                <a:pathLst>
                  <a:path w="162" h="360">
                    <a:moveTo>
                      <a:pt x="0" y="0"/>
                    </a:moveTo>
                    <a:lnTo>
                      <a:pt x="161" y="359"/>
                    </a:lnTo>
                    <a:lnTo>
                      <a:pt x="0" y="359"/>
                    </a:lnTo>
                  </a:path>
                </a:pathLst>
              </a:custGeom>
              <a:solidFill>
                <a:srgbClr val="EB9D45"/>
              </a:solidFill>
              <a:ln w="50800" cap="rnd" cmpd="sng">
                <a:solidFill>
                  <a:schemeClr val="accent4"/>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102" name="Freeform 25"/>
              <p:cNvSpPr>
                <a:spLocks/>
              </p:cNvSpPr>
              <p:nvPr/>
            </p:nvSpPr>
            <p:spPr bwMode="auto">
              <a:xfrm>
                <a:off x="1595" y="2738"/>
                <a:ext cx="242" cy="156"/>
              </a:xfrm>
              <a:custGeom>
                <a:avLst/>
                <a:gdLst>
                  <a:gd name="T0" fmla="*/ 96 w 242"/>
                  <a:gd name="T1" fmla="*/ 155 h 156"/>
                  <a:gd name="T2" fmla="*/ 241 w 242"/>
                  <a:gd name="T3" fmla="*/ 45 h 156"/>
                  <a:gd name="T4" fmla="*/ 0 w 242"/>
                  <a:gd name="T5" fmla="*/ 0 h 156"/>
                  <a:gd name="T6" fmla="*/ 96 w 242"/>
                  <a:gd name="T7" fmla="*/ 155 h 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2" h="156">
                    <a:moveTo>
                      <a:pt x="96" y="155"/>
                    </a:moveTo>
                    <a:lnTo>
                      <a:pt x="241" y="45"/>
                    </a:lnTo>
                    <a:lnTo>
                      <a:pt x="0" y="0"/>
                    </a:lnTo>
                    <a:lnTo>
                      <a:pt x="96" y="155"/>
                    </a:lnTo>
                  </a:path>
                </a:pathLst>
              </a:custGeom>
              <a:solidFill>
                <a:srgbClr val="EB9D45"/>
              </a:solidFill>
              <a:ln w="50800" cap="rnd" cmpd="sng">
                <a:solidFill>
                  <a:schemeClr val="accent4"/>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he-IL"/>
              </a:p>
            </p:txBody>
          </p:sp>
          <p:sp>
            <p:nvSpPr>
              <p:cNvPr id="103" name="Oval 26"/>
              <p:cNvSpPr>
                <a:spLocks noChangeArrowheads="1"/>
              </p:cNvSpPr>
              <p:nvPr/>
            </p:nvSpPr>
            <p:spPr bwMode="auto">
              <a:xfrm>
                <a:off x="1666" y="2867"/>
                <a:ext cx="46" cy="49"/>
              </a:xfrm>
              <a:prstGeom prst="ellipse">
                <a:avLst/>
              </a:prstGeom>
              <a:solidFill>
                <a:srgbClr val="FC0128"/>
              </a:solidFill>
              <a:ln w="127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sp>
            <p:nvSpPr>
              <p:cNvPr id="104" name="Oval 27"/>
              <p:cNvSpPr>
                <a:spLocks noChangeArrowheads="1"/>
              </p:cNvSpPr>
              <p:nvPr/>
            </p:nvSpPr>
            <p:spPr bwMode="auto">
              <a:xfrm>
                <a:off x="1669" y="3486"/>
                <a:ext cx="45" cy="49"/>
              </a:xfrm>
              <a:prstGeom prst="ellipse">
                <a:avLst/>
              </a:prstGeom>
              <a:solidFill>
                <a:srgbClr val="FC0128"/>
              </a:solidFill>
              <a:ln w="12700">
                <a:solidFill>
                  <a:schemeClr val="accent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Book Antiqua" pitchFamily="18" charset="0"/>
                  </a:defRPr>
                </a:lvl1pPr>
                <a:lvl2pPr marL="742950" indent="-285750">
                  <a:spcBef>
                    <a:spcPct val="20000"/>
                  </a:spcBef>
                  <a:buClr>
                    <a:schemeClr val="accent1"/>
                  </a:buClr>
                  <a:buSzPct val="100000"/>
                  <a:buChar char="–"/>
                  <a:defRPr sz="2800">
                    <a:solidFill>
                      <a:schemeClr val="tx1"/>
                    </a:solidFill>
                    <a:latin typeface="Book Antiqua" pitchFamily="18" charset="0"/>
                  </a:defRPr>
                </a:lvl2pPr>
                <a:lvl3pPr marL="1143000" indent="-228600">
                  <a:spcBef>
                    <a:spcPct val="20000"/>
                  </a:spcBef>
                  <a:buClr>
                    <a:schemeClr val="accent2"/>
                  </a:buClr>
                  <a:buSzPct val="100000"/>
                  <a:buChar char="»"/>
                  <a:defRPr sz="2400">
                    <a:solidFill>
                      <a:schemeClr val="tx1"/>
                    </a:solidFill>
                    <a:latin typeface="Book Antiqua" pitchFamily="18"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Book Antiqua" pitchFamily="18" charset="0"/>
                  </a:defRPr>
                </a:lvl4pPr>
                <a:lvl5pPr marL="2057400" indent="-228600">
                  <a:spcBef>
                    <a:spcPct val="20000"/>
                  </a:spcBef>
                  <a:buClr>
                    <a:schemeClr val="accent1"/>
                  </a:buClr>
                  <a:buSzPct val="100000"/>
                  <a:buChar char="–"/>
                  <a:defRPr sz="2000">
                    <a:solidFill>
                      <a:schemeClr val="tx1"/>
                    </a:solidFill>
                    <a:latin typeface="Book Antiqua" pitchFamily="18"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Book Antiqua" pitchFamily="18" charset="0"/>
                  </a:defRPr>
                </a:lvl9pPr>
              </a:lstStyle>
              <a:p>
                <a:pPr>
                  <a:spcBef>
                    <a:spcPct val="0"/>
                  </a:spcBef>
                  <a:buClrTx/>
                  <a:buSzTx/>
                  <a:buFontTx/>
                  <a:buNone/>
                  <a:defRPr/>
                </a:pPr>
                <a:endParaRPr lang="he-IL" altLang="he-IL" sz="1800" smtClean="0">
                  <a:latin typeface="Bangle" pitchFamily="2" charset="0"/>
                </a:endParaRPr>
              </a:p>
            </p:txBody>
          </p:sp>
        </p:grpSp>
        <p:sp>
          <p:nvSpPr>
            <p:cNvPr id="96" name="Arc 28"/>
            <p:cNvSpPr>
              <a:spLocks/>
            </p:cNvSpPr>
            <p:nvPr/>
          </p:nvSpPr>
          <p:spPr bwMode="auto">
            <a:xfrm>
              <a:off x="1605" y="3395"/>
              <a:ext cx="194" cy="177"/>
            </a:xfrm>
            <a:custGeom>
              <a:avLst/>
              <a:gdLst>
                <a:gd name="T0" fmla="*/ 0 w 43200"/>
                <a:gd name="T1" fmla="*/ 0 h 35617"/>
                <a:gd name="T2" fmla="*/ 0 w 43200"/>
                <a:gd name="T3" fmla="*/ 0 h 35617"/>
                <a:gd name="T4" fmla="*/ 0 w 43200"/>
                <a:gd name="T5" fmla="*/ 0 h 35617"/>
                <a:gd name="T6" fmla="*/ 0 60000 65536"/>
                <a:gd name="T7" fmla="*/ 0 60000 65536"/>
                <a:gd name="T8" fmla="*/ 0 60000 65536"/>
              </a:gdLst>
              <a:ahLst/>
              <a:cxnLst>
                <a:cxn ang="T6">
                  <a:pos x="T0" y="T1"/>
                </a:cxn>
                <a:cxn ang="T7">
                  <a:pos x="T2" y="T3"/>
                </a:cxn>
                <a:cxn ang="T8">
                  <a:pos x="T4" y="T5"/>
                </a:cxn>
              </a:cxnLst>
              <a:rect l="0" t="0" r="r" b="b"/>
              <a:pathLst>
                <a:path w="43200" h="35617" fill="none" extrusionOk="0">
                  <a:moveTo>
                    <a:pt x="1028" y="28187"/>
                  </a:moveTo>
                  <a:cubicBezTo>
                    <a:pt x="347" y="26057"/>
                    <a:pt x="0" y="23835"/>
                    <a:pt x="0" y="21600"/>
                  </a:cubicBezTo>
                  <a:cubicBezTo>
                    <a:pt x="0" y="9670"/>
                    <a:pt x="9670" y="0"/>
                    <a:pt x="21600" y="0"/>
                  </a:cubicBezTo>
                  <a:cubicBezTo>
                    <a:pt x="33529" y="0"/>
                    <a:pt x="43200" y="9670"/>
                    <a:pt x="43200" y="21600"/>
                  </a:cubicBezTo>
                  <a:cubicBezTo>
                    <a:pt x="43200" y="26738"/>
                    <a:pt x="41368" y="31707"/>
                    <a:pt x="38034" y="35617"/>
                  </a:cubicBezTo>
                </a:path>
                <a:path w="43200" h="35617" stroke="0" extrusionOk="0">
                  <a:moveTo>
                    <a:pt x="1028" y="28187"/>
                  </a:moveTo>
                  <a:cubicBezTo>
                    <a:pt x="347" y="26057"/>
                    <a:pt x="0" y="23835"/>
                    <a:pt x="0" y="21600"/>
                  </a:cubicBezTo>
                  <a:cubicBezTo>
                    <a:pt x="0" y="9670"/>
                    <a:pt x="9670" y="0"/>
                    <a:pt x="21600" y="0"/>
                  </a:cubicBezTo>
                  <a:cubicBezTo>
                    <a:pt x="33529" y="0"/>
                    <a:pt x="43200" y="9670"/>
                    <a:pt x="43200" y="21600"/>
                  </a:cubicBezTo>
                  <a:cubicBezTo>
                    <a:pt x="43200" y="26738"/>
                    <a:pt x="41368" y="31707"/>
                    <a:pt x="38034" y="35617"/>
                  </a:cubicBezTo>
                  <a:lnTo>
                    <a:pt x="21600" y="21600"/>
                  </a:lnTo>
                  <a:lnTo>
                    <a:pt x="1028" y="28187"/>
                  </a:lnTo>
                  <a:close/>
                </a:path>
              </a:pathLst>
            </a:custGeom>
            <a:noFill/>
            <a:ln w="50800" cap="rnd">
              <a:solidFill>
                <a:schemeClr val="accent4"/>
              </a:solidFill>
              <a:round/>
              <a:headEnd type="none" w="sm" len="sm"/>
              <a:tailEnd type="stealth" w="med" len="me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pPr>
                <a:defRPr/>
              </a:pPr>
              <a:endParaRPr lang="he-IL"/>
            </a:p>
          </p:txBody>
        </p:sp>
      </p:grpSp>
      <p:sp>
        <p:nvSpPr>
          <p:cNvPr id="112" name="Arc 53"/>
          <p:cNvSpPr>
            <a:spLocks/>
          </p:cNvSpPr>
          <p:nvPr/>
        </p:nvSpPr>
        <p:spPr bwMode="auto">
          <a:xfrm>
            <a:off x="3186270" y="2644915"/>
            <a:ext cx="3110972" cy="1190743"/>
          </a:xfrm>
          <a:custGeom>
            <a:avLst/>
            <a:gdLst>
              <a:gd name="T0" fmla="*/ 2147483647 w 21609"/>
              <a:gd name="T1" fmla="*/ 0 h 21980"/>
              <a:gd name="T2" fmla="*/ 0 w 21609"/>
              <a:gd name="T3" fmla="*/ 2147483647 h 21980"/>
              <a:gd name="T4" fmla="*/ 2147483647 w 21609"/>
              <a:gd name="T5" fmla="*/ 2147483647 h 21980"/>
              <a:gd name="T6" fmla="*/ 0 60000 65536"/>
              <a:gd name="T7" fmla="*/ 0 60000 65536"/>
              <a:gd name="T8" fmla="*/ 0 60000 65536"/>
            </a:gdLst>
            <a:ahLst/>
            <a:cxnLst>
              <a:cxn ang="T6">
                <a:pos x="T0" y="T1"/>
              </a:cxn>
              <a:cxn ang="T7">
                <a:pos x="T2" y="T3"/>
              </a:cxn>
              <a:cxn ang="T8">
                <a:pos x="T4" y="T5"/>
              </a:cxn>
            </a:cxnLst>
            <a:rect l="0" t="0" r="r" b="b"/>
            <a:pathLst>
              <a:path w="21609" h="21980" fill="none" extrusionOk="0">
                <a:moveTo>
                  <a:pt x="21605" y="0"/>
                </a:moveTo>
                <a:cubicBezTo>
                  <a:pt x="21607" y="126"/>
                  <a:pt x="21609" y="253"/>
                  <a:pt x="21609" y="380"/>
                </a:cubicBezTo>
                <a:cubicBezTo>
                  <a:pt x="21609" y="12309"/>
                  <a:pt x="11938" y="21980"/>
                  <a:pt x="9" y="21980"/>
                </a:cubicBezTo>
                <a:cubicBezTo>
                  <a:pt x="6" y="21980"/>
                  <a:pt x="3" y="21979"/>
                  <a:pt x="0" y="21979"/>
                </a:cubicBezTo>
              </a:path>
              <a:path w="21609" h="21980" stroke="0" extrusionOk="0">
                <a:moveTo>
                  <a:pt x="21605" y="0"/>
                </a:moveTo>
                <a:cubicBezTo>
                  <a:pt x="21607" y="126"/>
                  <a:pt x="21609" y="253"/>
                  <a:pt x="21609" y="380"/>
                </a:cubicBezTo>
                <a:cubicBezTo>
                  <a:pt x="21609" y="12309"/>
                  <a:pt x="11938" y="21980"/>
                  <a:pt x="9" y="21980"/>
                </a:cubicBezTo>
                <a:cubicBezTo>
                  <a:pt x="6" y="21980"/>
                  <a:pt x="3" y="21979"/>
                  <a:pt x="0" y="21979"/>
                </a:cubicBezTo>
                <a:lnTo>
                  <a:pt x="9" y="380"/>
                </a:lnTo>
                <a:lnTo>
                  <a:pt x="21605" y="0"/>
                </a:lnTo>
                <a:close/>
              </a:path>
            </a:pathLst>
          </a:custGeom>
          <a:noFill/>
          <a:ln w="25400" cap="rnd">
            <a:solidFill>
              <a:schemeClr val="tx1">
                <a:lumMod val="75000"/>
                <a:lumOff val="25000"/>
              </a:schemeClr>
            </a:solidFill>
            <a:round/>
            <a:headEnd type="none" w="sm" len="sm"/>
            <a:tailEnd type="none" w="sm" len="sm"/>
          </a:ln>
          <a:effectLst>
            <a:outerShdw dist="71842" dir="2700000" algn="ctr" rotWithShape="0">
              <a:schemeClr val="bg2"/>
            </a:outerShdw>
          </a:effectLst>
        </p:spPr>
        <p:txBody>
          <a:bodyPr/>
          <a:lstStyle/>
          <a:p>
            <a:endParaRPr lang="he-IL"/>
          </a:p>
        </p:txBody>
      </p:sp>
      <p:sp>
        <p:nvSpPr>
          <p:cNvPr id="113" name="AutoShape 4"/>
          <p:cNvSpPr>
            <a:spLocks noChangeArrowheads="1"/>
          </p:cNvSpPr>
          <p:nvPr/>
        </p:nvSpPr>
        <p:spPr bwMode="auto">
          <a:xfrm>
            <a:off x="2473216" y="1936536"/>
            <a:ext cx="2574412" cy="298863"/>
          </a:xfrm>
          <a:prstGeom prst="roundRect">
            <a:avLst>
              <a:gd name="adj" fmla="val 12495"/>
            </a:avLst>
          </a:prstGeom>
          <a:solidFill>
            <a:schemeClr val="accent2"/>
          </a:solidFill>
          <a:ln w="9525">
            <a:noFill/>
            <a:round/>
            <a:headEnd/>
            <a:tailEnd/>
          </a:ln>
          <a:effectLst>
            <a:outerShdw dist="107763" dir="2700000" algn="ctr" rotWithShape="0">
              <a:schemeClr val="bg2"/>
            </a:outerShdw>
          </a:effectLst>
        </p:spPr>
        <p:txBody>
          <a:bodyPr wrap="none" lIns="80963" tIns="41275" rIns="80963" bIns="41275">
            <a:spAutoFit/>
          </a:bodyPr>
          <a:lstStyle/>
          <a:p>
            <a:pPr defTabSz="811213"/>
            <a:r>
              <a:rPr lang="en-US" altLang="he-IL" dirty="0">
                <a:solidFill>
                  <a:schemeClr val="bg1"/>
                </a:solidFill>
                <a:latin typeface="Arial Black" pitchFamily="34" charset="0"/>
                <a:cs typeface="Times New Roman" pitchFamily="18" charset="0"/>
              </a:rPr>
              <a:t>EQUILIBRIUM ZONE</a:t>
            </a:r>
          </a:p>
        </p:txBody>
      </p:sp>
      <p:sp>
        <p:nvSpPr>
          <p:cNvPr id="114" name="AutoShape 5"/>
          <p:cNvSpPr>
            <a:spLocks noChangeArrowheads="1"/>
          </p:cNvSpPr>
          <p:nvPr/>
        </p:nvSpPr>
        <p:spPr bwMode="auto">
          <a:xfrm>
            <a:off x="5908657" y="1936751"/>
            <a:ext cx="1698303" cy="298862"/>
          </a:xfrm>
          <a:prstGeom prst="roundRect">
            <a:avLst>
              <a:gd name="adj" fmla="val 12495"/>
            </a:avLst>
          </a:prstGeom>
          <a:solidFill>
            <a:schemeClr val="accent2"/>
          </a:solidFill>
          <a:ln w="9525">
            <a:noFill/>
            <a:round/>
            <a:headEnd/>
            <a:tailEnd/>
          </a:ln>
          <a:effectLst>
            <a:outerShdw dist="107763" dir="2700000" algn="ctr" rotWithShape="0">
              <a:schemeClr val="bg2"/>
            </a:outerShdw>
          </a:effectLst>
        </p:spPr>
        <p:txBody>
          <a:bodyPr wrap="none" lIns="80963" tIns="41275" rIns="80963" bIns="41275">
            <a:spAutoFit/>
          </a:bodyPr>
          <a:lstStyle/>
          <a:p>
            <a:pPr defTabSz="811213"/>
            <a:r>
              <a:rPr lang="en-US" altLang="he-IL">
                <a:solidFill>
                  <a:schemeClr val="bg1"/>
                </a:solidFill>
                <a:latin typeface="Times New Roman" pitchFamily="18" charset="0"/>
                <a:cs typeface="Times New Roman" pitchFamily="18" charset="0"/>
              </a:rPr>
              <a:t>“</a:t>
            </a:r>
            <a:r>
              <a:rPr lang="en-US" altLang="he-IL">
                <a:solidFill>
                  <a:schemeClr val="bg1"/>
                </a:solidFill>
                <a:latin typeface="Arial Black" pitchFamily="34" charset="0"/>
                <a:cs typeface="Times New Roman" pitchFamily="18" charset="0"/>
              </a:rPr>
              <a:t>FALL</a:t>
            </a:r>
            <a:r>
              <a:rPr lang="en-US" altLang="he-IL">
                <a:solidFill>
                  <a:schemeClr val="bg1"/>
                </a:solidFill>
                <a:latin typeface="Times New Roman" pitchFamily="18" charset="0"/>
                <a:cs typeface="Times New Roman" pitchFamily="18" charset="0"/>
              </a:rPr>
              <a:t>”</a:t>
            </a:r>
            <a:r>
              <a:rPr lang="en-US" altLang="he-IL">
                <a:solidFill>
                  <a:schemeClr val="bg1"/>
                </a:solidFill>
                <a:latin typeface="Arial Black" pitchFamily="34" charset="0"/>
                <a:cs typeface="Times New Roman" pitchFamily="18" charset="0"/>
              </a:rPr>
              <a:t> ZONE</a:t>
            </a:r>
          </a:p>
        </p:txBody>
      </p:sp>
      <p:sp>
        <p:nvSpPr>
          <p:cNvPr id="115" name="TextBox 114"/>
          <p:cNvSpPr txBox="1"/>
          <p:nvPr/>
        </p:nvSpPr>
        <p:spPr>
          <a:xfrm>
            <a:off x="1173100" y="5253919"/>
            <a:ext cx="3087302" cy="369332"/>
          </a:xfrm>
          <a:prstGeom prst="rect">
            <a:avLst/>
          </a:prstGeom>
          <a:noFill/>
        </p:spPr>
        <p:txBody>
          <a:bodyPr wrap="square" rtlCol="1">
            <a:spAutoFit/>
          </a:bodyPr>
          <a:lstStyle/>
          <a:p>
            <a:pPr algn="l" rtl="0"/>
            <a:r>
              <a:rPr lang="en-US" altLang="zh-TW" b="1" spc="-150" dirty="0">
                <a:solidFill>
                  <a:srgbClr val="9D1583"/>
                </a:solidFill>
                <a:latin typeface="Arial" pitchFamily="34" charset="0"/>
              </a:rPr>
              <a:t>Cordo &amp; Nashner, 1982 </a:t>
            </a:r>
            <a:endParaRPr lang="he-IL" altLang="en-US" b="1" spc="-150" dirty="0">
              <a:solidFill>
                <a:srgbClr val="9D1583"/>
              </a:solidFill>
              <a:latin typeface="Arial" pitchFamily="34" charset="0"/>
            </a:endParaRPr>
          </a:p>
        </p:txBody>
      </p:sp>
      <p:sp>
        <p:nvSpPr>
          <p:cNvPr id="2" name="Footer Placeholder 1"/>
          <p:cNvSpPr>
            <a:spLocks noGrp="1"/>
          </p:cNvSpPr>
          <p:nvPr>
            <p:ph type="ftr" sz="quarter" idx="11"/>
          </p:nvPr>
        </p:nvSpPr>
        <p:spPr/>
        <p:txBody>
          <a:bodyPr/>
          <a:lstStyle/>
          <a:p>
            <a:pPr>
              <a:defRPr/>
            </a:pPr>
            <a:r>
              <a:rPr lang="en-US" smtClean="0"/>
              <a:t>XXVI International Conference on Sports rehabilitation and Traumatology</a:t>
            </a:r>
            <a:endParaRPr lang="en-US" dirty="0"/>
          </a:p>
        </p:txBody>
      </p:sp>
      <p:sp>
        <p:nvSpPr>
          <p:cNvPr id="117"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1399347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500" fill="hold"/>
                                        <p:tgtEl>
                                          <p:spTgt spid="113"/>
                                        </p:tgtEl>
                                        <p:attrNameLst>
                                          <p:attrName>ppt_w</p:attrName>
                                        </p:attrNameLst>
                                      </p:cBhvr>
                                      <p:tavLst>
                                        <p:tav tm="0">
                                          <p:val>
                                            <p:fltVal val="0"/>
                                          </p:val>
                                        </p:tav>
                                        <p:tav tm="100000">
                                          <p:val>
                                            <p:strVal val="#ppt_w"/>
                                          </p:val>
                                        </p:tav>
                                      </p:tavLst>
                                    </p:anim>
                                    <p:anim calcmode="lin" valueType="num">
                                      <p:cBhvr>
                                        <p:cTn id="8" dur="500" fill="hold"/>
                                        <p:tgtEl>
                                          <p:spTgt spid="113"/>
                                        </p:tgtEl>
                                        <p:attrNameLst>
                                          <p:attrName>ppt_h</p:attrName>
                                        </p:attrNameLst>
                                      </p:cBhvr>
                                      <p:tavLst>
                                        <p:tav tm="0">
                                          <p:val>
                                            <p:fltVal val="0"/>
                                          </p:val>
                                        </p:tav>
                                        <p:tav tm="100000">
                                          <p:val>
                                            <p:strVal val="#ppt_h"/>
                                          </p:val>
                                        </p:tav>
                                      </p:tavLst>
                                    </p:anim>
                                    <p:animEffect transition="in" filter="fade">
                                      <p:cBhvr>
                                        <p:cTn id="9" dur="500"/>
                                        <p:tgtEl>
                                          <p:spTgt spid="11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4"/>
                                        </p:tgtEl>
                                        <p:attrNameLst>
                                          <p:attrName>style.visibility</p:attrName>
                                        </p:attrNameLst>
                                      </p:cBhvr>
                                      <p:to>
                                        <p:strVal val="visible"/>
                                      </p:to>
                                    </p:set>
                                    <p:anim calcmode="lin" valueType="num">
                                      <p:cBhvr>
                                        <p:cTn id="13" dur="500" fill="hold"/>
                                        <p:tgtEl>
                                          <p:spTgt spid="114"/>
                                        </p:tgtEl>
                                        <p:attrNameLst>
                                          <p:attrName>ppt_w</p:attrName>
                                        </p:attrNameLst>
                                      </p:cBhvr>
                                      <p:tavLst>
                                        <p:tav tm="0">
                                          <p:val>
                                            <p:fltVal val="0"/>
                                          </p:val>
                                        </p:tav>
                                        <p:tav tm="100000">
                                          <p:val>
                                            <p:strVal val="#ppt_w"/>
                                          </p:val>
                                        </p:tav>
                                      </p:tavLst>
                                    </p:anim>
                                    <p:anim calcmode="lin" valueType="num">
                                      <p:cBhvr>
                                        <p:cTn id="14" dur="500" fill="hold"/>
                                        <p:tgtEl>
                                          <p:spTgt spid="114"/>
                                        </p:tgtEl>
                                        <p:attrNameLst>
                                          <p:attrName>ppt_h</p:attrName>
                                        </p:attrNameLst>
                                      </p:cBhvr>
                                      <p:tavLst>
                                        <p:tav tm="0">
                                          <p:val>
                                            <p:fltVal val="0"/>
                                          </p:val>
                                        </p:tav>
                                        <p:tav tm="100000">
                                          <p:val>
                                            <p:strVal val="#ppt_h"/>
                                          </p:val>
                                        </p:tav>
                                      </p:tavLst>
                                    </p:anim>
                                    <p:animEffect transition="in" filter="fade">
                                      <p:cBhvr>
                                        <p:cTn id="15" dur="500"/>
                                        <p:tgtEl>
                                          <p:spTgt spid="114"/>
                                        </p:tgtEl>
                                      </p:cBhvr>
                                    </p:animEffect>
                                  </p:childTnLst>
                                </p:cTn>
                              </p:par>
                            </p:childTnLst>
                          </p:cTn>
                        </p:par>
                        <p:par>
                          <p:cTn id="16" fill="hold">
                            <p:stCondLst>
                              <p:cond delay="1000"/>
                            </p:stCondLst>
                            <p:childTnLst>
                              <p:par>
                                <p:cTn id="17" presetID="6" presetClass="entr" presetSubtype="16" fill="hold" grpId="0" nodeType="afterEffect">
                                  <p:stCondLst>
                                    <p:cond delay="0"/>
                                  </p:stCondLst>
                                  <p:childTnLst>
                                    <p:set>
                                      <p:cBhvr>
                                        <p:cTn id="18" dur="1" fill="hold">
                                          <p:stCondLst>
                                            <p:cond delay="0"/>
                                          </p:stCondLst>
                                        </p:cTn>
                                        <p:tgtEl>
                                          <p:spTgt spid="115"/>
                                        </p:tgtEl>
                                        <p:attrNameLst>
                                          <p:attrName>style.visibility</p:attrName>
                                        </p:attrNameLst>
                                      </p:cBhvr>
                                      <p:to>
                                        <p:strVal val="visible"/>
                                      </p:to>
                                    </p:set>
                                    <p:animEffect transition="in" filter="circle(in)">
                                      <p:cBhvr>
                                        <p:cTn id="19"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descr="data:image/jpeg;base64,/9j/4AAQSkZJRgABAQAAAQABAAD/2wCEAAkGBhQSERQUExQWFRUWGRwYGBcYGCEeIBwcHRsfHR8dHxsgHiYgGx4kIRwhHy8hJScqLC0sIB8xNTAtNiYrLioBCQoKDgwOGg8PGjEkHyIqNSksMSsqKi0uLDQtMSopLCkyNSwqLCorMyksNCovKiosNioqLSotNi0qLCksKSktL//AABEIAMIBAwMBIgACEQEDEQH/xAAbAAABBQEBAAAAAAAAAAAAAAAEAAIDBQcBBv/EAD0QAAICAQMDAwIEBAUCBQUBAAECAxEEABIhBRMxBiJBMlEUI0JhBzNxgRVSkaGxJGJygtHh8CU0Q8HxFv/EABgBAAMBAQAAAAAAAAAAAAAAAAABAgME/8QANBEBAAIBBAECBQIGAgICAwAAAQIRIQADEjFBUWETIjJx8IGRI0KhscHRBOFSYnKCFEOS/9oADAMBAAIRAxEAPwDcdLS1W9Y9QQ4piErgNM/bjX5Zquh/6/uB5IuZSIjJ6NGj5JQv1ED45Na8t6g/iHFi5UeKI5JJJHVLFBV3CxZJvxzwDryHrWHLbqOPkxB5kDVFHupaK7ZENnaj0S24/FckeIpkizupGKVZIXgC0yyKGdo5KvlSFCe0HzYI8aU5ESUluDtkozi2EpNBI7C/OsfiKhHvlSPod1/fXqPWf8S/wQj7eP3mdQ20vs8vsAB2tZsHVvnetYceBJcn8ssSCq29EAFiOASBfmv7azXHf8UJm6hz2v8A7df5VkAvtVlrunuACrP++o8zHkzsJ5sqURiJnRAsRtlLgMrWw9zGwCAKAs38XA/i7cNzx/DnWWe5VnH/ANfF4P76z+LLip5+YvxHF3762LpHWYcqJZYHEkbeGH/oeRo3WPdU9fOmPAOnhl7vC/l0SwO1YkDDaQKskWK+aB1pfpjOmlx0bJVFmHD9skrf3FgH+3Nfc+dZQnUNv4tE5i8btKazrojIkodHnVtqCfNVGRSeXNAf1BIv7Dir++p9UPrKEnGZo4o3mFdouSu1vIbeo3CiL4rnixd6e5uG3FnJoNaRBadWfVOrRY0TSzuI41Flj/7cn+2qnp3raDJheTGO8rQCsCl7vpJsWFNea/trP+j+vpDDkL1DeTCPfUdlX+kxsFG3a12GPFfNHQGDjvg4X4jEkVxI6xurRElE7lBVpjbra8kEFTdfd7xKJuRE6ibcxuLKfQ+n665vjWie9j3R6a9v6O/iWcxpFkx+yyBjQk3/AEPsIJ2rRvRvQ/4iRZGXJiGOSORHZATRRiF3cEG7288j++s/yX/DJFJg8PJf4lf5tbhvYMWvtfmAeSP9tFqkWD1FVjEkz5AcljIpMbyMFsUo3BiWUeKAPJ+L5Du4GuMokT6pbkC19ovh86n4kg78jfgiuP11r6ShvBB+ODp2sj9JQZY6nNkSh4UB2yJutdijbGvB2u5oNuHiz4GtJ6R6ihyWlWJwXhbZInypIsX+x+/3BHkHWZMOEZpzlEkg3V+ut4y5XRga1Z6WlqnyfU8AnfGEn5yIGcDnYG+kn/mvsR9xZubkNqPObR66qr61amUA1Yurq+a/pryXR/4lRZOU8EcUgVFDGRqAILbRtUEkjz5rxrxPQlzMTMynlR5Rt7srlwSCgJVlLH3I6kgAeK+BxqDpUamGfOx90U25o+zvV1RTKOCCtua2sP2Pg/Nb0Nw+JtFEuUY7cruElLRfGPXXOb11I6pU8lf969i38TWPUPwiYwZbcGUy1Qj+o7dhuzwOfkeNXPU/4gYePMsM0uxmoXtJALCwpIBokf21mWVlCHGXLq+oMpMoNgjcCz7oBVAsFF7f+dE9Ugjx8nHzMuW3e2aOOIkK7AIJF9xagSVC8nyR9tEtwlKc4RaYLCH8zKGJr6Hk9TrQTkASS7y+Keq9+tbMrgiwbB8HTIp1a9puiVP9R5GsoyPW+c2d2MMLsj4KyqQoj8b3NbgzGio/2q9aX0fpkcSAqDuYWzMdzEn3Gyf3JNChz4GhkRmbajLiSQbq9bwkTiyz3RjvVhpaWvF/xI69mY8Q/CKtD3St5cIPPbWqJHk83XgHyCW5CFc5AKFvWdNurDV16i9YYuDt/ESbWfhEAJZj+wH/ACaGqz1L69GPh/iseIZC7Q1F9ntLbT+luQfIr4OvCdc9TRZuFEuQzLLMRslERK/lkMJh4U8WCoNnnijp/UoWgkhwZSsmFIpLNRRtpkG8tIGpV5DCq4Ju+SVOO5TtfTP4nGLdxlGJcqfDXh865zet5H01b6i4Ma9zg+vRJhNk9qmTfcYf/Iu40xA8gjyNF+kvWsOfCZUV49tblkoEbhYNgkUa/wDbWeQQF53w1dhgSIfcgAPuQl9kxU77IUfPkj+nOjdSaOPMx8OAyyRFmV+4tSbdqcigBsLEUCdxDVV6nc3bN3c24rcSe3HpI3Umb4p8X1ohKRxjJ81J9WrK1sitfI13WafwzL4OGxyHfs1ujVjZCgEs4s+xD8DxwTXydB6Z1KPIiSaFg8cihlYfIP8Awfgj4NjW0+Md2W0SFjV03V5rWu3LnElVX66K0tLS0tXpskgUFmIAAsk/AHk6y71xDjdTgGYkoCxxkhjyCo93t2+5JL4rzdDgga0Lr4jaB45WKrKDHweTuBFC/Jq+NZDJ0XG6ZOrSBpkmSRSqxkBfp9zoG9x5IBWyP+JjvcNw+HuBMzw48mcf5gPWr1hvFlSMet1T413JhUpgZEeduYbYw8x3Wz/VarQoj2MrbSKW2vnRHU9x/HGaNJQWSNZYwm5AaoEAFq2hS36ju2n41F+BG2WJcaNYcmpIJpjR3drgOSAWJ5pCRQJ3DgnTomVn7gWNSTGzdkyLtaJ6ccKV8MG8VXPPk5xPhow7iFJGMFCXKN8Z+c2Si5i2azfm78+6+Kez+yd67Mn8tf5v4QKuJtH850A3qQLHs2jhaIIPOm5GySTJaQPlPJAH7cRcolWCLVrJW/aQLpSoo3psbEAfegf8vJ9x+n6SxJVitWoApeSHOLXt7iFZe0qiVIlAMjOeKawFA5Yk8/JOrh8iV0V16EiXqNGVBMyeyglb/PNV+NPWisj8e64kMSRQe0ORYcKUIAta3fSQoReLL+7jTcxOpy5zdqRYhC67W3ExkcHYiKSWv6Xv9/J0Fl9mLdO8WTGWUx4xWQv7RGULCmtuK9rbrU8cc6lXp8mNEUwcozTysgkQOi0Are5SB+WBdEBiTxfjmNvltwrbkQ+Xjy+HFjEMzksZSTNxLco/fTaW0vN1yRXwZDxnWzK52WR7qvbfzXi/9tZDEOpxZ6tJIsizSGzuIjUUW7bo1UABtUizdeD5kCdW/AmHcu/vg9zvNXa2G031u3bwD4+ftoQdPkyYhFn5Rhlidu0hkVrBVadmIIdfIAJBFH7iq2/+TtMr2N4kUkokObKLjkHt3rTd5IE415G6p9NGYp6hGcqKRIp7UyKLCKxY7RSm24UbSrWOF9wu9AYipG2G0YfEeOIybZS4R6qhbNYZgBuJFgOF59uosIwyhJo4smV41VMgmQpaGMqG5a1HmlWqHkkc6nVQqmIMdoVoyveSVSpZZFO0geVJ5BB9vmxelGLBoqwBQjH6YziKRnIpJRQYt/pjNb7/AM+UfIej506AkF7/ACmygVy9w/kFwAlXQO67912fnnS6dGyjCEEaRbJXiM0gQFgu7hQaaipLL8rtock6jla933Ib964JX6qsodoTd9IDD3cXJK6rJ3GVGKtLIO6ZDuZ22ov0heSpNUeAf30FmIn6fYSMfqjYCgcgqr5OdL7/AJfb0/fr7VpuLEgPUMiTO2t7ot8Xtor9B2mxSj2gKWJbfzdnVp6Ex8fp0BzXkBV49xIsAKTuO8t7nksVX3sck6q/8P8AbFC2NG8UH5uRLCboiNiQlAlWCkewE2KCjm9RJ0jG6nOe2rQpBHGoDRkh7Le5ULcMOAWaibH9yLwgkNw24pEZfDjxIRK+qLLM5dX48afkUtLQ5Nq+zXR+2tb6p6lgx4FnkkURuUCNfDGStvPiubv7WdZd6o6LBDmR5f4gwCabk+HF8sN1FTGfFtwLHHjXputdFxMnDiw1lN49UCAxWlKjel8CjxXjXj8HGxIWkwHjeR+6O3IoYAsyLSqbPbUE0Qw23Z/oQ39vcs2t4lFEnEhzQep+lDV+mtN27LjSZG6z6aOxsZos7JEGVGTLGZdknus+EssdoKjg8kFStgA8BxQrswjIqwtGrZHeUJscrVFiOAWABsn2hqH6Rp8YKpCZcbGibGCpIjX7oipQMqVYAs0aYnmjVkKOAKu0AbaMbbNxRl7yP9Mg2kMrcUw/rpV3ZlolREzx4SsjOQ4yCX8xSd6z/Dv1s7B/r486nxp3Exm4jnmBTILWFx1a9jWTYLDkW1XQ40HhQAJjdiB8iVMhh3XLqljcaU2Qq0SRYO1l4BY8yE2OfJ555917gaJAbaRtTcaVDVNzUglDOHPclKM8gUZIVi8j0gVVAINC6U/JPPjRIZEj179PplEX5o2FxC2giWLclCD+eo+j7/e+9WOO2e+XPIOyiRhowr0RwLSmHChC3JfyxYFfOnfw6XqJyRPK9RSgh4pGLOfkSHyqEfa/BP7VQHp8I2YhafHlZlednYMvEbMAee2poja9Ac1RJ0Rk4+XSQYGQZYI4xUhm2gMWb2sVUM5HkcUAQL1bMjFfiG3BRlL4ca4lEI8oqXLunNaZYjXJOjl5e3NdeutS9XCc4kq4ziOVhtEhBOy/LUPmvH2JB+NZp0eDqWzJxyyKyqu13JkW28tH+oCgQ1j2kjgnU/X36tIYWXjtwRhlWbYXlAO9l/SQTVWR40DmRpujzXy3ecGEyxRkWDQBVAoBQj5ZSR9RPnUG5HdjKO1ukoyKlE2yfB7jJvAPlcGtNy+QsaTpur9TGf01PJJkyY2Os+KJlWYKQH9w2HagqP4uxuse0ra7STqNH2tliAs6zP2Wx5N28KFpnUFjYAuhVKrfahqBOnx9s9mGYQyhZIXafYA6XaiybPLVu3WbqhyJ5MjfyHYgszqe4GK9wJysi04YWw8MOK+NNqXLBUrZGAt4WJGci7jIxxTsTWXVZ669fOch6nqagzI0MHa3FoIGWbHIHvnHIYi+F2s5G4KAKFj51YzSypJmsjQ4idpJACqEgkEhiqkEE+8UbAZQaJJsEk7WoeVdaXjho2BRaBKruCnao+pn55058ZXcxhce5HUkydyxHDtBbc1EbipAIo+auuFM5jGfTarVZ48l+aAtHJWzuomnHFV+VdHT616+7oPK6TCuDiwfjCO9IKTcdjK/NOK3hVb3MSAu4kEa0P0rkY/T1hwzJ75nbZdDc1Wdq+QtCv6kfJ14tMiIP+LycMJFUaQbAWD0GILBQN60Btb6fgk2NP8ASvpbHkdM9iyL3DKEK26bJDQMhYgAVfHx/rq57vEXc3DbgyZSvbiCv0bZKKih3pwxIo5NUfN48tPvrZNLTIpQyhlNggEEfIPg6Wr11685/EL0wM7E7RcJtdZAWsAlbFEjkfVfH2Gs52DpY7ckK5Ym993YUpwF/NF8hr4/31qXrHpMuThyxQOY5TTRupohlYN5/eiP76zjD6Zn4CSzE9+VyiGJ5WdqDGmBWwpBb6V5Nnx8qcp8KWPC+iXDdlJ6Iy8eL/bXPuByxd16XE+5oaPEDexWXOLAk47SAdj5J8mtrHt1QFfbSln3H3OXJ5uQbGb9IYxNSr527lstyCKHD3wpSEWXCYz5Dl5JUYpS9wE2LYxttNe4AMLLHkjT9rCrDQoZe0gkyGNCONgFCIbPus0D9gPOs5fJhPXHyhdhKqUc4srkiyF41n31/n9Oy/368aqJYJjPGyuBEAdyEXZPg3zx/p4Oj+6ApsgLVmyKqxe5Te5Ra7lA3EEUwraHRn6SwIBQSkUAe2B722k0OQVCk226ybUVzB6jGMmGF5dkj9tl2lXDflnuIdw3IxB20b5rzyNLckQjKUujL/vz1nwuEqx0AyQNS4TyCUjFoZBXw3tgaO+GhDKeLC/FAFufGhXVYepQxIjR5LM3cm7hZEdoy8irE1qRywU8VQ445LzPTksXVIZccqwcEL3JK/J4Vka7I2EiiARe378Nhy4crMnfJVIJYArREylPcgZO45JHIYKpHiiLu9KZiciVx4RYzg3UpNRJnbE/8W4R6AKNM8FU22Pod17+/b66K9Xep8zHkixsecuZDFbSIt/mGqG1fA4J8/OoPV+NjYyjJyXlmyWXda+0AR8KSisF22K8En3aHwyWidswGTKLXhiYc0ApTtAVe07zz9jpmbidzDjys6SQyxyACPYqe1JGcRSLtBHtG4t55Hn56ZLu7sIvgYVCos5hZMSq22nzxfJqPpit++boPT7n76mbIlmEUuSrdx1uMBG7ITgsZxsWgN3PH0/OmdwFRTArXtojbVke1R9CE7tqkbq3EsQdpf6l9QZWSmPDipNCMhSV3qVtiLZnIsBVWjXyPg3ozO6PPFHG0zq7SCS5BUaArFtQAAbzfuoA88/01ybczjtxkx5yjy4x6iZ9MH2jRfhVdXKP1INDVvn/AD+r+9GqCOKYTuWcdoqNqVRB8kk/vz/W/wBtWMORtNq5Ujm0G9l+NwiWw9VttgCvFebKsH3KCQU74AAsxnkOFuj7jsKXYChgbJJLn6DkzY0hhk2HhUfuSbGLRhXVoybXkfN82CDWnubkNuHOf0nb6dez6nhKyjHRGLJo/Pz8zoPqOEYYHdxJhxRj3CEGQzD/ADNtoLyu37AE3xV2E+BF1LBDQhYJEct21XbTshoMyFSynxf7ftoLpHqmSPBlXJhldIm7QG3hD9EiMx47a8e7mv78Rx4EmNh45wJJXEpAlUxqzMFDD4UlAjcEg+CLOq3ITvcCRfKJCY3BZF/xO1o6Z8qKrSimGvDY4cf+P6+lXqi9A+j4MoSPJvjk2BwY2NctRHJu+Qbv4OvQ9Dm/ElsARLHJCWhXKBG7bEbLg7d4bj/N8tz9+ZzqnabptRRrYye1/LU0CBIW+mn38/s1+NEYk0ON1HsYSLIsy+5jKzFDI5aw/usMAWa7IXm+aO27ufG3OUYtcUjAoWUMspODhIyCsU8aQcSl8lrfS4D3OvU02XGaNzdu0RpsxQHkBYA9swm7FOBd/Sb8aGLD7ixxQfdVfptjvNXVECiSB44m9M+mHfNnyMvaGD+8Ryc7iv5QQg2Aq0wYgf7kaHj6jFJJLFG7uIXSHl2ld7LBmA4QDc3k2OPuaPPGRcNvkSnxipDJEfB476iYD6Q+a6Ry0hdZ81+dvfnxoTBimV5TI4ZS1oAv0j7fuf8A5fOj2kugShJvaHpragSEUAsJiKKMNqkUAoOnxmmWyq/miItupRIpDOu+7AVVJ3+LcgilFT+kp4ckyxiV1ZI0VkG32ON2yQOoBYKKH+x+2jc3Ybcec2o2F+C+npx/TrIN6IxZNHeudNgklR44bOJbCcTNUyV/MoVdgKCACDZOmeg3EmRkR45kxYwYtx3iVnJ3BWBcHYALBAvn+nMXpnDyennMISN44zvde5Z7vAaqDWpUhmuiP9RofBC/hO/iHt5srdsokhsbWclEjYndsO07iCdpu6OrntzGUSQS+JxjIeW3LHKXPu5VjlO5e+kSMNNcbTqR4K9vYxqxwfVmdk5/ZWbbDGhazGpb2vtFiqLGwT4+dAdQkg6flLBgh3yC3Z3OWdeeXO239wKgWE/zeNSZkhjijbEX/rwoGS+zfIhO3+atFa7m5jx+k+ANE5KQYefFITNPLMu1giqaMj2XQCuWCkkeAvj7ae/uu67m7CPcOUIYK44l8Twj2Erx13ojHjUZPmlzm+uP+UrQ+SoV3LhhJf5plW17po7cYldobk7SR4Ckir0p2JuzZ5+Q3IJHnweQeRQJDUFHns+V1DMzmEb9lYDyHUlVDKRGqpxvaju3fHBvmtE9QwDBKYWNEGKNbK7m3RsFYIoChe55LXVni/KlKEdx2yRJiDJi2FnV/wDaBioxDRSnKqFxf5+e7ql6VFKkdTyBm3H3cKAPI8/I8+Pj9tWUalxsCmUHgwjlX2foZ+Vh2eQqEg+3zfPY/IJ9o3lCfdSsqlnRip3Lt4UOLDD3EXZKOJJLGB2pZO5CsqFMokb0BWx+oWCv023kDTuk8fqGbr2cPdUx9SQIu/z9fz1+2o3yFi/NZll2kqcAMrLFztbzY/LIAsqOW8jXJPS3+KDv+zHV/wAvtMzABU9oaoxs5/tohsrIi25WLg7CVdJVJO40QfKk9pbU0StN5IFDUud6L6hkTs8eQyd4qZe1MVVPaqkFD9gNtqOaB1UOcZDt8SWU+Ix4tfVHgL88X+dVfPem04br/wBbs9G8Y9go1q3TMLtQxRXfbRUv77VAv/bS0RGlAAeAKGlqtdmnayr1X6JzpsxvzicXcJI/cFEZBv37aZyrcr5+PnWq6r+uZUSQsJn2KwPI+rj5UAEkjzwDpWRTc4xlKN8eRYPrqZQdw4il+nesxfDvqMhmz+I0LotiNxG42nwNl2LZjZoLxqo6bIvYD4kRkeKYs2TNs4Q2e5yQacJZ+RyxPC16Ton8OjjGTKyX7oO56lALHdYua/aNqH6RY4+ANef6LmHN/E4eMyQ4r9zZIkdsEVArH6huViNovkAjnxWUIu3/AA4VJhtRnKokIFSuXJPmli/lO9c8zNyxckLbeqK8GpMt4keWPuEwpeW2SKJZxuYorABCDQrbzbAedEeq48LMxDlo4sICRGN3cb4pb3JJZ+TxXPi9T9Nz8X3dNyAaQkby6gPIwWQbAfpYA+Dfj51X5EON03INRHIWaIrI21LWmBCUWAYmgbBBFL99PZ3SO6OxuLILIkCTu7aFyBxHAHH0gNLqZFx+eJT5WuL6e+fPvp0/4Tv4eRFluviJnJ3tSryJHbhd3ClXHDMCB9pJBJLFkRyFclJcoI0kZ96ihZ27KIVfA+xa/AJfkQyRhoHGNBG7GXGZ/cQ1odnJa228Enn4o8VGX3N3aUMzLJfaaMh9pjdQ267DsDzf1H7mlHFSi2xAJVG8cuGYNFjkbPlbMaH38+M+avv/ABXfvp0s7FhKtSSoGOIx4UxICrtL9Nnk+dvnjUMuKlZrRw/imkCOZpFUJTc0u5gTRJYH9+fA3djI44FWl2BR2UoscBuPI9oYvZFgBlJGrAd3ay1GGMzyhdkY3HwgQXuC1z8ijqo/KnEwViv/ABRI0JYHKjq36W8Jz+f1/t+3erLIhzZcqFDkQx9pFlkEZsBgfcDGxH1fLMaCkDi9A4/p3Lys1pxkR1FNaOv5vc28gUGASOjVXfnxQJgysZQjFsNu7kAlXgYyduMhOQAGC8+4rwp88+A+fpa7Pw/TsgsWctMJHcKQqgB72+7ml2qK5X7aks2pQNxhHiRlIhtsYwiNrxyc5XQmTxptchS27BUVfvjB+2j5uhOcr8ENxLMckTAWUkUBgt0V23z7ubofOhOl9Dy8PLUPkoVkDlppKUsf8jxMacksK5r71XLD6R6j2Fh7sQVXaQv7wrhgAq0BYKkNyb8r51HJ06OSHt5mRJ+LiEixrGzOFHlVW12uXoHaw+VHGp2P+THcky2dyThJRIEmUH/9mcFryTouq05w4gSieorVP/j6+1+dFR42bHFmY7SxTlFupD7mVhchCX+WSpo2dtkHUcqrHKkqxjFmjxl2+0GKRm9qravwOSKJv3G+ACzUiiapvwSxqv5eQJ3K8EIA5UgFiAeWo/YWfHYF2qAKoKqNsaR0bY+4cSIVYMCD9QvnkarN25cChHPysFuDxRijkl3XjS/t+vqPTnu/TT1x1BeMlo0mJjzfkiaQFlEZINK25vAK0RzqTEyJB+BtlxUXuqdze9lUkuCGUAA+40TwxrwAWGugByCBSm+R5bg0SCWFg+4gEqDQB1IjbTvjEYa3CHss9vNITy+4n2p7if8Au8EnTRSqu/FWYjIiJfRdF2RjRTXJD8/cX+1vq59gCEYqwZksmTI8kxeMMlxySFSCpWv5gIoAD2hb+DqxhhwcPp0jPKQJ4wLFIyg0e2kZ3W18Nf7+POlGpZFGyCfDxVZpGjoGRxEC1Uy+6yDxw3HIHAiwcDG6jPJM8Zx9gSNQoS3RQfkGk28ChfG0nTlP+HId1ht45SIbaEY4jH5embmkwVjSD5h4jLNFo29ufAedd6T6hgjeHInZYlJGNGjcK6UxEjXTAEAWx9oJXS6t0/Cxs3Hm7rqjMzUhICAC6aVTxExIFH+/AvVzk4/T83dEknvx6RSrKxC7V4IJ9y39j5HnyNUOB2QJOnpjAsHl7Ep2hSSpPcamDIDXjlSAv31ns70d0m7e5Kk47kCEXiNsdy5Yq3k39LJ6NVKPFLiWNxVq3/xxnrHvWlixRQPmpj5vb3R714ADEi2YMb3ME9pKDncpOiZnN47yAK0GOGjljO5GZrVUYbOASx/qS3NCz1s59ymY46SxjtTxrHvYxMI6faCeAD4BoD5NgCBI+3xSqyqqtSFbMZeiyWVYHcjcgeb41bcrlIy94jlSMZCxeMhBenEiku9LrB+nfuneTv8ApqaFSC6s3bMp7ea9X+cQWCRKCBzuriwQaNca50jGZfwP4fGRK7lyzABmUH8w0rbgHFt44JP6Ry2E0Vrjbt2n5UB74O1ivBYlgGPNcAC4xCLUGKJ5NpjRZZZAxkkJZiN4Ue0MbIrkmr8FSj8SLGXn1L7GLJzWDjl5YjitA02fnof39O/OjMQZlZWS2ZGAQ8Se4FWK8qVkJqMkcKFHAaz+zfTPobJZZHkmCLPGBIirexb3A90sAXHzwVILD7HQcnTscskLwy48cVmWZSxWR9i2DIFNknwyncarjwOZvQp8o7MTIX8NGixRGVnJWlFoEq+LHJ8gjzqt3eeDKe67cOXKTwgllfD2xjfzACj0+mlGJdESTVBaNfzOfF/vqWHILCR1ZYp4lGNGjbamU7edripHPPCmrXm9dgWBcvFR1kwpRFTbHQKWI3BNwJsncX/7io8NohsduoTJjktjT4fbDycOCxe/YnFANGfPwfGoeneoEl6iI8yOHcq7YAU53oxDKSSbc7vb9uQOfOM5Vs7kgQjD5iNLBlxIxRxOJEsey+9WHzRL7ce9ZXHTb17a70roDyx5mMmaskYYxBFsqXJ3OGc+5VYHwLXdu5q9es/hx6czYDI2XIxQAJDGxVmA+SXHLDgBbJPm/jVXi/w9/BZq5DTuMe9pEd21kbFlFfSDY3CzZHgE60uCdXUMpDKfBBsHXTuQj8ScUhI5c4pDjIUz+eutdqEiMZtmKq7Pz/GpNLS0tPWulqOeBXXawsGuP6G//wBak0D1LN2qyI6iYqSimif6hLBavt+2pk8Yq+C9F1qfMyhGjOQSAPA8n9h+514P0x60xcmSdYsT8O7B73KqsxQncHC/S3k1Z8HVB0STqEGXMsvdy02l3cEKsga9lbjsSQMNoXxQ+2gMKWOaHKyYmfGzWJ2juLw5TbsRSB7iVKP5Nm7HxHOM4zYJPbltDcfqjKTxLj2l9/b7awlNsHCS89Iej9tA9O9GLlZ2fHPNbLJ3ELLuuwvlfvtcD7Db41dRibpv/S4sC5CP+Zu2lalb21sCvfCqbsedRzdK/ExLiFe1n7g7tWx9tmi8w+v22poseP21PD0HK6fERjSxvNPKquh3MDStRDM675PivFfetOU5m3HY3JQYxqMY3wdyXXKMzqP9MJrIDkzBFyvZE7pL70NiY8S7o8WUZCKPzDMSGhVTtHaZjQcW114IQkcafJG1klZATye4jCQ8Gi5oqzbQfpYe0UQ3Gpj0iZjBjy4uPJdSzS7gCaLA7tgG1huFldwNgAWTQYAIWxCrS99hHGWmawpUKFvZxRUXxx4HjS5C9331wzV3RGXSkqIxj9NyGTYV+Z/yfbt81jQZwH/EdzuNs2le3XG6/P8AX/5+2jlyAttuCV7iw5IANbigvuBTVq1ABgw+dOkP1ECyF7m0EMab6VHFPIHrclUFUAC9TwhgRtEkiLOISYZGBpogjAxmyvuX4I5U0aFgfN/49Qq3HaGcPvnR+fnnXMfHnV3/AA23HyPqdpTSz1bK0aG9gvcSoHAKg+NB4suO630pNmUAAzbglxH6zvDN+oJxV8/11xkTY35GTJPiSqKZibj3s4DBTRXb8LuJsEHzqbM6rM6R5uDjlQ0bCV02F3AfgKpAMiDaT97sc1yucbJc4mcSlKNRUuKxjKTOMzxJSLgqOimkp+wOfCXgE9uzQkXUetNKcciQKgDbzOAOeB76thxwvJFHjREs0CFe6qjqjFT3GIIExIERL2CwrZ4UjnwedFdQ/iNImJG3b25MypQWIMxjN7XAFqpbcPaefd451EnVJMaN8jNxg08zpGjGmYjaaR9gJB4pVU83541pPd392o/8iUF5VGJ/DVO535hVoOErQRjHMBMZcy/+vff261JPC6SFpSHmjFvlKN8cSC/a0X0s/wBXnkWp+NQE3480BRNsARYB3UwNG9lUu9VHk1zBwkU42OsOWsjgTTjf7iF3qAfdtoMRRUg81Vk1IZHKKzB1MqzSqsjM7s3cVgoiAAvalcj4PF8azEklN/8A8dN01GUqMLQEYiUHzKInf+fb1D/K/tVbi4LrLI7TFkf6U/y15qvN8/73erNYyLNSigdzRAh1XndTttRV3CnsseAQQooNmT6gBupLCqQWZWG1ALBDyj9aVRCx1yNdEaM/C48u2ftFGZomIkQKQYySBzzwG5U0PkEpHG3r9PS/5kjk6Hv7Xoyv59vGfvrmTjpvCTOkUy7ezBj7tkpu0DUaLM48cnbVjUj4T9V9mTEuOIPdH7S+5n4fgqm0DaPg+Rp8PTMkI8UWNBFJA4aJxRYqzs+1Q3njyS3IPFHx3I9L5PUUiklljXITfGFVnQKocjhwze4kci+OB8arlxmJOMZXUZSkIS7piMmZMzFmyT9DRXypSnkByffFV5DvUbfwfxBW2VST9Y7N0f2G728fH9/nTJ+ovIhx8iPs40NL+JUtYSM7Ym4UbQxC/r+dBYfogZKp+HnJWFDHM7yOgkfexJI+tyLIsjkUPitW83TcxO1hwPFJjxpGSStELuNqwZjUfFAhdxHA5GnLe3d1j/8AkThyt4xxtsa+rcfEo+YxlhE99HGMb4DXly37GbH1TrQ8CnarRXJGCUiliP58h5JEgY2yfUT/ANoQjgaiaKhQFKPsrKoHPgMAQv1AWWPB5qgJc7Gc9+VsTHjWMdmNu5tA95BbcNt/Xu52kce6zrjRL3GRe2djrGe3ZVAYtoLTtewBv8vN/N6gkSyeg9xfSr4ylXY+IHKgiaET8f8AIej7tXbqt6ZiPGH7krSWxa2A9o+3n/5441YJyNg53WvbUbu5XueMEe2F6G/eptgQx5GlEw9rGgtsSSDShF9xYL7kUttVGB+lVBs6dLBIY2GzJJMEMyGKXeN6jZfPyR8c/TwCfAoZk1+1efViYpascYrDoyv5/gf9abM2yENIVXA3BZMVmuRCWJAJNGzKN1Ej2/6aYVmK7ukApjn3OqyiImbw3FkH2hOd1c/e9cbq8EDx5aY0rRZC05cll3tIfpJv3tX1FQrWAOb1Lk9WzcHICw45GPJPthiUIyku3AccGJmPn4BPnjVRlKExhOEJ5Is5CWNSgxiovknJZJ23oSykU8gJ3021+oY9tC/w5WeTqk08zENsjEsZ+XZzQP8AQoTf3P217HB9e4h6iY0xD3H3f9QiqTSkBmfwyr+9m+OLOvPdYzDM6vhfklHAypo1VGW3BJZyKkVVJ8bgL8aWLlQY3UAuNE2QZkXubZVIAAL7lJ4CDcN3u5JAFHzE5zDf3g+eUSVPykOKRkTcZ8kfB6Y1cWmEbwNet2WV7e/trX54FdSrC1Pn/wDo1JrJPS/+JN1B5ZJHiVGKSRuLEpIBpVulRQQQ4+/HF61bGy0kFo6uLq1IIsfFj51sy23cnt7cuXGhS6tLq/OtoSZRGRV+HUulpaWnq9cZqFngDWQesvTEhnfNXK4eRbL8oi2FBjZOQVHO3knn5OtE9a9MlyMKWGF+2z7RvA3ELuBalsWSARX76yw9Eiw2aHqD9yOQK0aqjJbKSC7p3B4sUVJ8njxqY7tbsTanI3TJGMR5nmNuDF6w3y41IOPlXr01YPGyZ6Spnq4yA5/M5ugFACrQ2E0KbbtYeSToSPGaSGOOdEmH4h902OV3giyzbVUn3jcT87TX+UjkWGAvZXGiRQ++DIyW+sBwwskkncppVNe36g1G+LtapAIhuYOGSN02sV2Ook3qeOH4HPJoajl0jdfStLiXKOYRKY5JHLDHPZrL19+/2p7fOKx51J+Lc/nbx3SC6z0BeMpb8srW0SUSaoHk+7UeJ6TkycppJMhzFEyyR917kSNqZCiX5JsBzR455BGnRy0QR5BVr/7lACkmq3UNu6vDNwTR1xV9pQNIisE3GHaJCqLQAYvvJZmCj/wnjg6Y/CecA5AkVjdX9jx6GFZNXLC+rDdPdNfn+qLxpfh8RcrMfIy3YxqVO5mDKjre0SLX0X9C0SxBI0zp2Q34WCWGNcaKJ2E0rMGYKRzQ2XW0ruA8EKBfJ0X6Q6fi4aS7pGeaOP8AMVom9it/MJ4O9/IIF+T9+AvTcknU4pomdo8UbpYxGqAoDKO3GTt5BqyDzwRdCtLECUIvI24QlJY8YALy+UBlYtDh/bT7pcclDNues+Ov00TGsavtLGLFhbuY0rf/AJJSB+pr7v6uBROzm/kTIQbMZctXx8iWXvNKqqeONxO163e4cD6RtI5BBnjIzW/w8fkrjSPUg/MMhi3E2Dt2btzXV1VakhyhN1GPEyY43THISKtwI3RDZI3u9zcUR9PnjxrTaH4sIxy1zLalLbiWTHxKbXKLhImMamX0q/Z9BfH2PD76socfMTPyUWZXUp3D3CDtZrVR2lq9hAbcK9pAJ55q/S3qLJhyHxMlGlCKbqiFFbu5GSQdtWdg/pVjmCfpz4fVgYqRXHdQHcd0pJDRrtuw5ryQPcaPxorPyDIxLFuS7KHVAybkKMoCsGXawA/8w8/PPtSJ7UGyUZ7fGRLbCQl1mqU6/T2TVyKk4pJWU4z+fl6jGU1d4MO4AJBMwBC41j8spVGTgHaQT/3DTuq9by8rP7GODEke2Vd6ERhAQQ5U00jN8A0R/wBtaa81sSfO4t/cjbd1W7Z7N23wo4BLNojp/UzjMZl7Yrl2aN5N21QqIZN7EFiGYcceaN1qpWEvhkSUosRY3Q1gxfVgdAkcBaimruhvv8/X986LGLkvn5Hen7UUcJNRsp/LdTfsNmPYBZ8MWKm+eaXpb1BE+MjFoJSs+QyqKRq3kAuQRtblRZBCgXydE+lfSzy58j5Bjk2j2Mrh1LyFhIWPHuAFbT8NfzqHpuSJZ8jAgRIsdhJIRTM6VItVbfqbkg/uBXGr3Jw/ivJdvbYcpJxiDDi8YBmRdnIx6Y0gflx80rou27vL6etamSOFHEYYnBQmZckEsFmsEgyKKoNvG2rO2r0J1WbbiqcyMOs0u/8AERttbt8EuQEuwrWo87QDwwozqwjZekn8xe4yjIPsYFA8n8v3Budy/UOOdM67mt0+XGx5GaXDTt8OiszqybQxpbPbY8AeQObOq4zjNinzxjKaDUuNSIyi9LNWU4v82aNFxTDhaPS7yP2oB0XjYmM3UkMGXIvdj7jLGxtgBQXuNYeuHHlgvyLvQE/pWfBkJjyjHGfcAllHdjUfcUqVjs+SfNfPF2HrbouPOyTiftvuRpQLDDxUiAe+yCLAA+eRzqEsQdxrfS7mAZNxS9rEMzbwylDbKfHnjWZInAyThuQhZLbCVlZuq68576cmm4fRF6bM/nX9tPUMtxxs8O/dEVjI3HKAZu4pJvYT922/BAu9c9O+kXWJ8mXKKySxEd1XDOCKtpGPAVCPo/b4q9NicKQPCjYP2Cq4YDze0e7jcPqbkihoPqHS/wAREkTPMqLtG2ML2wFO+VpERrKi9vIu7rxpTHhOMOJKYRVjyozfr9qbCIZqOiKWXdGaHz+f1++oN2EmDGwkaeSWUSBNzR7mHDbgbv225kYE/TX73WUgaRvxFY+NOiNFEh9zsoDC9q8PR5U8EBRySdRdV6ji4vSz2W7pkYqrtGf5/wBCmmFKqD3C/Ivzda7LivPirn5Lu7QLKVT2okioFYk0tqzMu2xxQ4GtN3chL4m4yTbjucWSVXKIHCAVcZBSny/fSjFOMayxuu+m8vpn9dQtJNJGzVtzpgsT45CqezXPsflP1+4sfpIGi+n48cmdKkLSY0iQ9ooqrRYLyV3FhSqQy8e7aDwRysBHzZD1BSI5IqVYCNybgGkUmS1YjcSCKHA1F6OWHqSZEk0KGWRE3sCQDGVKlAC3BB+RyebJrWe6ThDduNShBZxi/NHl8sQ8SjVyRula7040sacLh9ay/Z9/bSxcfqD9PYK8bFZSEO7czLGfCOCe3uIDqG5HHi707pHrGXIwjuDLLvVIp2AB3MaUSC/jk7iCPB54sD0jNLjLkxMzcMYnCKWdUFhZzdIpHHNnyfFcFNIdxLH38BiAoNhGjN7WIbj3AFf1DkXrXdSUpixnCXGZe2CSAu8U357x9x1JgOxLPqsr86/60uypBjG9YpQyskYt5chADuX2ttTgUQAOORojCkkEmLt/D4iJASQdrNsHwR7WHw9eAVP1G7FWWjYH2FWRwoIVbsNtAbYFsCquySdM/DqAUUYytIgjHciZRsVWLyB9xHua6INmgQbA1nKJLEv7cnNW9SLo7Rkpdl0UNZP9etemL8XRpuPjsuHkSnPXfPuUJuOxzG54Nr3Ax/UxCgWARQ17D+Hfpp8J2MmQW7wFoaVNw8GNT7vBIv5+fivKZUOO7bsnE7WNGrIjRm0lO4ABgrLvFBirEAVd3YpkfpGXOZp8TIKRBgIT22dxsCjazb6XaRtFXwBq9zfePPf3JxhyVojMlN6h8oPyGHHeiBUghEWq8iHlzfbrbtLTY7oX5rmvvpavXZryv8S48lsQLii3aVA3u2jZTXbfAuv+NZ8pTDT/AOpxxzM52w8hwE/WtyqKNleFHOth6w0gglMIBkCMUB+WAND/AF1kPRs/NcHNyYjJGkTuiyN+YtgHeqBTsWhyOCR4Hi43Zvw/h7k48FA224s5PXzGQMfjrCcfn5RG67M0fbzpLiO6x7yub3AGhxw9dlStqxBbikpCKHJGnyOzMWLO7Nx3GRlZ9pAvbRULuIRdpBJPusCiI0heGTJbDkE2S4SJkJAAePaCoJJj3UfrADWSeONHZMXbZyU7UUT48YMkrvSg7zSLe6/PJ/SeNQy5P1cn2YyukMcW6vEflt43K1Kyr2r72e/k/fPnVRk9OLzxy9xgEDDZ4BBs2f7c8/Yas4oGbgKzEngBSbaj4JpUcgMFkskEHjnTRFtpW9u21bdxsCfqkA/lI6ABCKpubNk6Lwehrk70dlRzHex1TvBi5cMhFb6Bu2Xnji92iaRjKXoXgvB2+4efXFdmgtQ1z/AXmxxujL4y20aoytMZPlZJGOxm5cf1+eOSfQnqEZEEkIVoSqjaqkXsRggD2v1qAtmvg+PGq301hZ2GclBGchEWh7tiysRujIu9sgqm+P35GhMaSGbFd8djDmzSE0sxUyMzKxUAsAqHlWBoBqs3qJxhvRnEScGEWLH6oSni2N2ld9noHRQsU8Nt30h6Pj2/rp/8L8c4/UMmMnvFWnBY8kVR3fsW4B/rp2Ib6rkQBIj3WWMzlSZAGjG9b3AbVU1xXHm65m6hC88SY0alcrHIeU8R2vJ4df5pIdL+/P20586pMSTp8au0oKyyiA1ISiqwJKgrISSxbhtvJ4OtmEd/d2+Zy4xdsBok1cd1ccYSTHhTzqSTGLTVvJ9vWNeU0svCixGfFhkj7ZQSOjsElYWVHZb2gGl2+ODXgHSkgZbBV1rghlN3t/UwtXcKQGewTuAI44kx+hJ/i0jZE8UrACVUqi0YJCIFNgKCCW5N8mueAJOpQyZc8WLENsakoYow2+TcHcCRrChdtWB/mq6GsNvdNwgSmSnKHOXEwfd6r7B1fqtSil0UDRb3+e/+tDQ9PKztMJGO5QNn6RXNj+tf7/OrNGKsG3MhTjuIjMyWShYKAFK2CpDE1wVAFANkTduC+7dwu33b9/AKX/NEase4TdkDkbQQ/ofW8c53akB8yFCS6Ry7mH5ZRv1AAtXg/byNXuTIQdyV0FtF0Y7P1/a+6TSiMkNd6JiNPM8WPIuHLEyjIUEuHJ8M21toNbhtN83dCrh9PZCnq7bYYoQkb7dgp3Cuq7JOaYAUeFvgc0NS9I6D2uoZH4XIjbZH70okvvDNFG3gK4IrdZq6+aEOPlCSGeTJQJmSSlIpeyVLFmT2xkD23ZRjfn6jzep3tk3jc2+RIuJCcf5ORykyit8azbyr1o04zY1KqaVHzWCnruvS9Deq8Q5HXYhuMJExPt4JCR7t3P6mC+fHu8aufX3qMxGKCJGlyFEYjckbkkeq2cDnaTfI8+eNB48EiY4wVQtm/WW3BrXdu/nsQVYq6DyPNXQ0Lk5cMMWJKpOXnKQpLTFiZCgXYwsgsd1KfgCwSNb7v8fe+Mxt4VGN4GBcdyUsfLMzE6ffUnyR4ji7X1tzEPUcLqzk6dNARK6ybwu5s0Dc1cqIwhZtxAAQ8nyD40JsKjaBsrgqA3t8WPcAxILgEkmixC0AQX+oOkZuZlxK2/Hj2iRXVtwQIRaIRVyF/JIHHPPA0T1TAEDrGr951jLEAmSVpFkWRgV+iMkDzX348A4wnGXGJPnLjGUmJ8py9W67fAALgq1yHLVF0X3j8++qTA6aUklcyMxlcNR8L54AH/A+3g1qxbHscq+0bbYHYFF7ULyNRMINhowtWLsmrRju1X3+FBUj37j5jLDbJsUEOjcbrbjk6lzfSP4rGLQTRCQO5UxoBwW3COUAnaCb8AEDzfI0bm5Hbg7k1IlW1dD5TGP633gdERk0d6i9T4MmOi5mRDvnRl29sBYkUEbHZT79oLNdf7DnR3qaUZ3RpGR3j2RyblBG0GMB9vj6WAHz8/tzWz9SyYumKuRjkxSWpLyAGOJxtogXwW4Bv23dVqTIxQzwDAZjGi75sfvbgvCEF0Zve/6COTyLA0buybhKMpGJkYbh9MQOaTLx7Slb76cZsaQerR7XrH+j9tHehGH+FSoSVG6u8PNduy1+LAH+h1Ueh+mpnYhikiigjjCy1CpG5zYQksWs0W8354IrkrInilyI80ezBO2N1YGmJYna0CgimVkSyD55oDRPSO+Z8qDGC4+PtDIzQGlbtgK48FkZjSjkUCRxxqt+Upz3f+URqbHlEWjaYd83yo8iLeHrSgUR27xdP/tfp6V5fbQcTiXasbJIsJaOJY2AkQJwfxCEjuKoVQV4B/o1hSIaHkA1VgrwfAAI9o5sKC1Agc1w70p0vDgxZ5J3hlUFo5OT7Cje5mPDb2YcV5Hi7rQfSc0ZEYlCCHc7q25BGkdhe3uPLyXsAC3R5B+AXcOcoQly4hyQeNuau218VReMWGlTQpV9C5/Pz11H0bp5gj2GRn5Lbm+L5PjmgBdg3wa1ZpEzbkVGffy0O0hZdhoq7kKqMho+wAMAPvqCWtjMQVHbdiGBJQlSiJKALjdi5YEVwV4pb1Nm4zgTN2pGMZhyFaOckcqNxAPu5CsfBNVRutDR20erVdhm5RMd93RZ2OjL+f8ATqKSdIUSSZ0fEsAYZIbsvtLIDuYqClNZKjnUWbgzzr3+nBFxyN0cfcMZLiw5UKNnLCrBFkaLx84Ys8bxYTrFliJa5ve1naig/l3uv3KA1A8VqXpM3UcbOgiCVBLMQqxndEiEl2BUgFCFBNgckGj8aIbrHcJbe5GG4iRlJJrX1bbGPylPUsyTtu9NjyKlFS8nXf8ANbn7mtV6OX/Dw93+Z2033/m2jd/veuaN0ta669LWb/xT/FK0EeMh7czbGKe0bzZ/MYchKF/N0fmtaRrjICKIsfvqozltvOFci6Uun11E4Ezi9ayDqfTsndgRS5aKvhnQiJyymwwU2CWNRhyfg8WdDnHRsnNghjaed6YSPspWVxYs1XvLFG83ya23q/8AWH8PJsnPjl9suKxHdjPDDavtWvBjLAXXPJ4qzqm9Q5xw+pxx4yRRyymKN2KWJNx3EkAi9qkgEUb+ftjUg+HF5cNqMlkcdsYy5JxiHJ7w4/fXOlNyKuSYy5KM+PXGocf83t7WEhl7adRJIAQccknaige42h5A/pqPqXo2PFeLIjy2ETTKGZm7nxdxOvO8BeFN8D4rkyT0ISz40M0irKqZDnapKhGKKqeLBqzd+P31XvgYmC7Y/UD3i+2SMFAuxfcpYqXHuJH1LzQ+L0tmf8WLsSnyPmgFHxINXyX5SVY+0Yng0pHyvMK8+z7e1/1XRUUCR5rmPqFHIiZwWp23OaFkgKFsEgOAVZQOARTIJDLFi94JOidx+5A/vG0Gjt2jcDe77m1B8WerFLGiRNFBjGI74Hm97PRbjksS53CyRx4o8UyYA2do9xkZfyRG3vUhh/NWT2tV38G9K+QJK6KjJbccuKJCOTkjUsMc6HC2fc+9X5e69POurOwAkZ7fiSWVODPEaHaobfeookDbVCj86bkRAIuOZBAiZQCRRgtJtPuUkh7sAg/vQB8e57TWxP3JJN8m7BN8clDsJ8kVzYsugkZduzduBLKkexS0hjEaAKRbeHc2SKIPN6ZR6YprxhEOkxkjYmWiN5Xf5+P3+3eo4Z8NZc2eSKaRN3bG8FwxkUqV59wPBRd9ADnjjS6B1bBw8QO6FJZI2XtE7m22V2xBKNGq3/exYrU0O5yIlyvysdt8/fSg772ZltgdyWACPA45IIAY2f8AiJBJ1GEY2OibIyXK07G9hcooohTSqB4/fTeTty22cyIBJijxhEwcWMZDuNoB1nTKskBeUvyvvaYP66Aw+urHDHkSwypHGVGJEBbUxXu+L37aJ99HgD50Z6p6jg5IXJSPvkyoJkQ0teSXRqKvS8LY3c/YnRx9b9JkZsQmERqi7TuIXcC17ZP81Ec3zZ886HxepNjuywQpJgzFGErncvFK7s2wo6KQeDX0+Res9jeNybLadywbifKSg/zLPHL+aVZZXqpwYgSCvD6Ppjx4PbTd2M2akqLkRjIhcq6KyjcxI4QDeV4LUfaGA8cHUGA4MGMrETxRrLMVHtlTYeB/MBNMV+QTx8LZnqaPbjnJeSWOpMftIDvoOCjNQWyPAIoCvq4A5IwY/qZbcqHKsQrurlbWirKyup93Fj/MKteVMpcsGbtSpRsSEbuKeUuxGnU9YCvb9R6t6fY03uuo3vJci00uQOWaJiPyEG024XaCtcUDY12ZXjheGNo8RPxIAeR7k91EMQRQK2tWRxQPA9zTKTfPuO7kHklgQxv4LXyRRNKONp3OWTad6BbVmYfkB7kKbUBYSPIPb7ySDVi78aSY8euerpB6kYt7HjGiNEdA/n7X6f3y93epIFifNlnfqBHZC0Y/aw3AqeK9y8EKqCvk/GmemPRynblSZdDc6oysEj22UYNvBLMwBBHxfHIvSaAsgiMMM2Or9zIng9v6y7EAODYHkD6l8EXQHx+jwdRfZgN2I4VuRFjVuXPDKAxVb2m7s8DV7k7hInPcNsTmxRoiVCHHjGQvbjF59lEycQXNXZ323aaPi6GkzPA77MRFP4aXuBCWZqdVkYhmJ58gjj+mhcP00mJkSY8mYyJJCFSiVkIc1TyAbAtKaahf9rJmR/C3JKxK2S9RIY4/yw24Fi1uN3nkLxXCj99VcK4sgECRd/Pi9u6wu94n9y3v3LGAD7W4IH76y2N03OUoSmYTcifLEi3U7n5PqkGeSurnFjQh38r236Y/Y9q12BjHjSJHnxntT8KQArANsALEEWW5ISxajijqwztxmllFQzO0cSTxtuiYEbjv9pKErxdce0A8XpmROzMzSLBCzqYp4li7kgA37XoE+3kGroCiSeF1C1gtYCtVPtVU57ZRrCyMtEEMAVPDf11orN5zbU77uyI54RuMiPfzRSXTqMGDr+3fu5L9nGuvArho1jIRlbtY4aljmjF9xjuFKy8iyQRzXg6c2YjytLNO5H4MWuMGAUNxQZWNEFgw8VajgCzGGuuARYIWrB2ilG2+aDFQDdChRqy8sSjL3ZlTagkdCrBIY1IBKqoYb3uqFkc8jjUsSRS/5ciL9M81Xhk8cPjTGm/z28n96zquymxY8KCM40jSuUl5ABQBipKSVsoDcABZJNkfay6/17BghGLDGZmWW9q2XWQWu6U8KCPGw8ftxepk6lMCczcuRu9kEDAK4G8+8DYxVwos1ZI/ygDTcLMxUbv9SEcWSzGXtu5VWTdSPsIDN9JBJ8lbrnV728yiz3tzcIEmUuKS+bBGFBGRwKvBT76UI0hEitUXZjy+e3UMiSSAICDmTMDlwtW0xqpI3Kw2gUFO1CbF/vqbEhhnnz9jy4jbChFooAUgOxPIs+w1dFefJ07H/OSbquO/vqQRI63GBGhK2LDElWN2fP8AStP9IdNi6ni5JeFHeQgySAe5wy+3n4KFeAKrj5HOM2Xwt2QZhD5iKkos2NEfEoEQqLddGrK5RPVxebozforefbQpxM5+mxMssbFCz7ENkgf/AIxL5RhywWvkAnWhfw+eaTCilyVIkflS4AfYfp3/ALn/AFqr50B/DT0hPiQP+LZGeTbaLyBtvknwWN81xx5Ovba7dxee4ciUGXONxBGs9ara26CSUhXamlpaWlrPXRpaiyN207Apb7MSB/qASP8ATUuvH+uvXowHhQIWMhuRgLEcfI315Y38C+Ax+1lSRYi0XQW40mRHK6nh9axQvFiZDH8WbBQe6wqlu5u4FMBfwbNVxryH8QfUjfj8eMrCIA8R7jxKz7XI9yu4Oym9vA45N8aD9TQ4+VmY0kWSElmYMGjG+ig4dG+m2C7dpPPPnxokZUsWbO+Uplx4UGxu2rCMFgVoUCWkDD9wR8DWJOMx+G84y2jFJMlKXEQfqr0P86ynOS5+WpfcQz+mpPXeNk5U2NFB21HaJcsDVByDe3k0dtDxbHVYZB09VgyYBlSy7nQqjcxChsClHY024/b3D76Gwp5OnwSSRAvLmhWhMf18IPr3UASGv2liCT86M6VHnY0E+XKokPavtEs7pbA7i1gGhdoP2NmtKe7/AA4/8fc3YyjiMISENxMfFszEu8epnWJG5MyKPlKuPnj765FiEEIJ0y5du95JTtMAFbnQte1txX5NMq3WkyHztkAYBrkU7ip4VpGFhnI3EcDaq15N6a/T5jEofCQy5UxLsGrgbZKYoLjNK1hdw+w3NpzqiyNYhS8lYgkdSPtEZRAOSqjn7Cju4BFBm4TuUZcu275XVlqBV8ZUpgDOWxKwlf0/Ozrt1WDpIM4n3MW27QN3tqyb/c8H9jX7GrFPdwAp3XwZEUNwHKlyxK2ObVQ1ggmvHA20XJQ2fzN1sEkSqRyOSZCqvuB9puuL1zLcxBw7dqSJIHqaISjcpJ4kUEkf7+eRRIulaO/19Q8Z7S3x4etK/X8/Pw1HNkYzCNcg/iYfEMcK32jwDGzGmJKlV+9ICavRzRZDssXUmRMc2IypVS0q/TTFmDUu7wBqUQTNLNjJk46xzRmVBGtML2rahDaA0bb3HwQeeIcH0+MtZoMrL7ssMu3gK4jG0WGACliSfq/avIOsXe2SpO5GIOJLbBkXGcYhXzdT5L8xeNXxk2cV9urrCK+njrGi/wD/AC/TOVWV+8OWPcSyPseKoefv7ufI0EoyCHSELL00EjimLRr/ADUDhwC17gKU/Hm9DYfojGnLYa0n4WSRmkdLDM4XlEUkFSFFbiDwOPsTn9CMbxYWLmdsujtJGxCFqq2WgWQVftBs1Y8HV7m/ubjGH/J34zldwjIQKz8azqzMRxmtKMIxztwQrKU//Wv7uhcfIhMe2EhccsNuNL+W0snttlccqLK34oqLoHmV/sSPkWGQ2QQpoq1EXS2FDNRLWQKLzMqUSzs+TisuIlLvj5DMgILLdhiRVqR8e0k1oOHxUZMnbgiclYxDGFD7m3MArNxfCgc3wCK0RmT+aLY5W77ttQIihaodheDSSsP5+nf9/wCuq/H6Usc0koZrfghm4FX8Hx4/5H31arG3k91aoF0FMgZiNwkagEDWHWq8NYs1xYLKopLbiFjI9hkSvdKg8AIvs2GwfNEnTcJEmeLakEolOQpUntvW4sNyg+QR8KSCSB44apn0tcN4F9k6S2qcPzCB33+fn5h1yWCt1umPLENxxscWs6hQ/gD3M6nYB5oA7SDpPEepKRixpjGBqm3KxBDC0WgqEVRNHxYrzpmyePHjnTDRZcVnRnNMxVE2kqDZk8myWs8FRepfUUHUCFzIl2XEjdhGZJB7bLA87jz9J5A45IOo+NtQlF+LGCPGM75MFyVECJGZ63TedPjJE4r6nV+Mrmz9L1WYPozqUjusksSrGdsZ97fAb2gEEDm+eb1ZSdRR2/CKhx5IiElylU+xlW5CTsG0SURbPZ3Am7rTuv8AqLOkKYkYZpgR+IZH2x2V4Jeg20bTftq6q+NPzUzYMaLG7aTNkGVTIFO2iLKsWPFC/wAwiyAK5Gqn/wAic5RP+VvRZmQlcfhhl3BBLkUxGzPtWkQC3bgh7U8vHGvby41HFHYJj/MQN2xNGQJp3IX2OCASg3AMOOFU+OdMkjKivFWB7Si8E/SDwq2GAAY+Cf1cESYJEpAwokXFg3C32qXZAQQaAflTRYKRf1WRoSFQoCpsdlgikKxcDaCwffKSW8OSaIJNj4rRGXM5Hs+vddpi/miv03Je8UJXf+v+/D64/XQnTekrBv2ljuct7m+W4qzwB8c/v9tHFxwxKKFKkSO6jtlq2SBFLNIDXKsdqkGgFHE2PGS6KpLksNm32mSMHe0sZ8C9qqY24O2xyTqLBmVmhUSxAyLLGVnxwG4YkCwNpNgfJBpqBI4agMno7c9Zt8VQPdX1kuzK/n5+euuRSB5iYgZeoC2XI2gRsoA5HuFjtntjkX5F6Lxunrks46jJsyUIpI2VCISAVtWLHlixu/kaiMOTNjFhmRBsR3UtGaG1EAO9uUYij7SoWqI503L9HY+ZjDJecyns75HCK3cKpZ7Ztdh4oKfHH76k3owmS+NHbnmMZ3zYse9ugIkXuPnNW6bBkJxZHadXfnObPPWrh8yKLpWSqbBAjT9tiqm1C+0kEFWtjXI58aO/hp6ldsRu9HEuwqB2YxGCSLI2j2iuOePOvJ4oijniz2VVglVYVQLua1jZQJFrbt48gtwo/sbiYGTL+OhZ3xIPd2xtT8vdQ4+wdVZiQ3AIogjS3ZzjDe3Wicoi8vp22KEo/wDtLN0euqg5jEcD4/msw+x3+2vdYXrWLMijbBPeLMNwqiiqbbfu+m/pH3u1ujr0kZNCxRrkXdH+vzrIfSvqHFwMAzxyBmkFBNpBtb2xIh5Y83uHFEHwL1o3o/1H+OxUm2GNz7ZEPO1x5APyPkH7EfNjXQ8XcnHbtjBBeKFpeNbQ3OUY8gF8XnV1paWlo1ehup54ghklayI0ZyB5NC6H7nxrJ8j1jH1GArLAxy1jd1i2sCpA5KyKCpjBom+a+Lq9C9aepo8HHEkq2juIj7d31A+VHLCgeBrOhmb3E3SIlOwlZwFk530UUKzArW0m1/a9QS/iRIczcHlFi8YPrGUnBZ1/3rHe6prj5vL9w86BlyY58SB/wLVA6RyCPhQo9xCFeX55B9pBJBNnROREEfMWNniMssQMcyext/n3U20n6dxohVB80dKbIDF5GneZZl25OPj0TG2zYeCSVVWAX4LGrvnTw7K3LNuXYGPeL7gj7o3+kpTC18/UR9+Z5LEIqh1cmXUiRlgZgqLFv6c5NY1Tn9cV4rw+cVemuoJfbUat7U3cjFVSQsifH5rChs2n/uNaF9QZeVly4mOu5FePhpGFrssPI6A2XNcXV8eOQHd0LtUGiANtGvAqx4qj7rFUSSKJvRONkFDaM0dnzEUDEbmehvW3ZmYLW5jw3GrJ7m1ctlqVIOMXRefIBV/uMpLKRlifX5+f9AE/U+n7c/EGRm8Iij3NscOCAm5lpVD3vNUSRR4bkHB/NXNgwlCbXEgmkflSPpUkKStBN4I5Ucc3epOndI/EdTWSSVZGG6WSFkKtHISApYWQwXdXt8Gj9tO6p1Yjqwx4XSNZW7cmxUPcSONt+40bYm03fUPHwdRKVcgkptbcJMp9fKt8YUCotL9/OqC6U+pSj39Xx1mv8aSypJUkal8Uf/eh+N7hfJDH8w20ZO2r5vTJXlGHkTwkTQTN7UlVi0YBKgkhvbRQKAL2mj8ka51hx06VcWLiHIaIzd73H80hW2HjbwFrzVHS9X9KkwIoGxBMsW4OUDuQ8wlsqwvw9gbaq74sa024/wAWEDtPiRJNcoRHi8u47ivzPmi+tJ+lf/q0dL3jzHUWdPgNJhFoZccHaSCvaVAB+WH8Mu4+wsvBBsnm9TeofR+N3hIjsxAMphjIEiryKDbgWQtXFXQP97H1ZHj5MUccySRZTp7I2W3ZCeYyoPLA2AbFEjk+NVojVVEag7EsIjhCUUlW2EKtoVZaosp5U/fWezvTltQYzlUtvjKM6XC0jhabBPTsTTlEJNhZKxP8/wCf7aeqhdm/8wJxIV4/FK1BzJ4/lHht+759y6d6V9H40KyTSSq/bd1ZdxAsX7nmNFgFIorX9qI0O8oO4Egkg7uQfqBFtd3ZJPN2dt7toOl1Pp65QMciiTcX2BpCoVmY7pBaBBsUAf8AiJHPOmz3YxkbciLIRaMDl7x6+lX4iVpBFTkXT1+fn650JhTYa4WQYoJZmDEKZE3Ct35ctgexS3uZmpuP35ts0kLjT5dLAydr8PGjAHcGrcpeijBQ1eVA+bJ04+ocfBwZTDFKHJ4WUqGlNAKVFi0UtRABP7Gxpvp70002GHzjM3aYCJpHcFaVu4SCaI+ORxRAqtG9uwHd3JMuG2wtn9SMeMiEKAae3J+mnGLUQq5X113Zb3qCZnjVu+THK4YYLBv5aHkDenCDa0d2CeD5o6lmCx5mFj5KBHiFrMklBmLEc+0HajBb5s8NxzcXpuX/ABba+UOYY+4gh9i+4qhDLzftr5Hg6d6Y6+ZM3K/FSRv2e6jTuiL2gr+02AAgbhTXknm605QnCbtyDnGLuVaWUxgxl2TbWfhk3pCJZ0vHrzebPTAHoad0HpHc/HR42b+W4pdh3vtNFn3NYcK1puBLUTZHkwenurZWMMnHmQFVVqTcQXIO0PDY/UxHF/B8kcx9OxTBnTS4zXGxLY/bK9u2/mIZbped1KAeSORVaID8CiSnJUMxfjuK+33J5VgVNHzt59w0R3ZyiMZrGcIcozCxPNgLjA+t5+VNDEHICLSe/wCZP96mw5jE8JDM5icEut9zJtqZSSb2RMdh3MR8UuoOhw5mX1GWVpCnYkolWV955IQfpWML5+fHg2RGJFYEWD+lgTd8eCAefg0bBPJBJ0bBnSqHRJJFDK4ZUCFQHYmSR4wEcKoNBq83RPgzJ3DblCEuPKhaFq1a8Zv9urCMRlMhS6yff8/O3QOPiwD/ABAz5Xec2FEchQulqQ4B+pu5VtTBQvHB5lhyC2Pi5BCw4qAxOqtzInuAIAXlW2hthPABNm9GehOkRRLlZDPFOoJ2yVQMaKG7dN9PuNMD54PPGq/0gh6g0+LK9QRmMdqNVTY7l7KkLagLYC+BZ+2q3t6C7m9NlwjucVk/OkokahGghSGezRGDUYlWxvHWG8vb3+Xp88ixKzShhCwAwHX6owfHtsOg2ulljdbtT5wlx5MGHIhXKRaAdYmZibpQASd+whSwrn6qHgi9MnXMn/AZChoIo2KLyJDtZYyGcEX7PNAci/jRBmysXqwiKzypToqhmbZEGUrKNx8DhWa75+SKMbxOBuxkfPtwWUR40zoHbfTifNFxyv104IsU6k4e+s5/Xp0zpOLgSZmTGBIpZNqhmqx5YoP1FDwA9mj+96DHpaGCZ3jnJBYoZk/lDaLcSIGP1WFJIrg/+Y71D0vDnyTJGH3xsxmVQD2pPHcJPsVQwNgk/wDlo0x5CSXNbj5b22b2bhuRVDKdl+XFMOOddE92bKfGbKEuMqkHKMgPbN4vwn/kNazIgGKSzC0mfz1PbXMnlZW2KjFTIiP9GK8dWqggqWZTvACgHdytG9dzo42bNldJsktDGlhSq24BABG1goNNyKpmuzqNZQy8EVRW74Fqyk3TV9XPzSjnjRDOCxL94qsgkkCSnfuFduPYwU2oUMa8ff28YV0eKrDnKWFknIAV8y1bJb1d/n7+55/Q9tQ5zqFxMT8E+8skj2fd7xT7HrcWPiqUAAAjV/0n+IkMWRj4uPGxhMnbkIQqsZNr5YBnbfVnn9XN+KjFzZ49zQzd/Lm27sd/qjRQxNqhG1lLAEAKD554p2H13GwKbNjX8cgMj/luxJZiykKCUU7aHngjyNOc7Oe87iElqEuXKb44oSIwMXVffTgcWoANHZVH3LLdbHpaG6fmiaKOUcCRFcD9mAP/AO9d1prr1Ves0xjiscuhEGX3Ftu1idoO79PmufvrNtnccp0nIQBF/PG9X5Y0jbnBFiiKX9r1q/Xeix5ePJBKLSQUf7EEH+xAOsr670rEw4+3HlPFM7qqyB6NBqYbEFhPJLc1X9jnuzKIbm5ZJqO3KLKEpesqyB3+msJw+bkR8ZkJZ7H31C8qozjbNh9r2zZCKWWQ2FoAX7XJ3A0vNCudRpKpAAMS+CEjb2pv/SI2AZW2gs1N4oEc8ky4wx2x8X/EAqjdLICLHD773GyFY3w5AY38WNNw8szFSsk+R3J3BKjtR1sKqS6gnbtIIAIsEmr5Mk+Yyi8ve5N08btgULyI8lIhQ1JvKqwlft9/X967ftqtn6OjTJKynuICAeQRu58fJ81x9vuNHRKW4WmLcVuQWdobaSX9u4WA1bgVFHnTY5KXda0h2EgezvL7REBdmNioZnPkgHdpZTdvuIXRXhfGULOu8FlWzTgFqolqIugfv7bDkkY+eu/KF4txcWjwj0iq/L+d/p66UzQuscc8yxwSW0LRsGkU3ysjFWsKGHPNkD4HM0Ms+SBgtE0DhA0c7ISwETLbcnYWfi9pBBbxqc9MnLZeOkWKASuREfgEuCCF5YkBfqogEqRw23Uc3S83PxUZ3SKSJ5AVKht5BC/mFD7OQdpA5BujesJbuyRvckAU5JSlHl1uROMQkNk1u6tz3ZGV4M/oDXhy4fHp1ofqP8MM+eYGbJMsKigZIdzA88BWJ/1v5PGiMjKyMQDBET5LbC5lCm9kjMooBtilaIFnkjxq+i6Vn/4CU934qiwj3H6Q/wDL3XfKC/Pk1415/H6XmdPxZHV0kkkaNQgUDa1kfls597e4XY4AuhWr3EuMN3fNxWoxnD5cd7jxLKOvGmxTMYccZRL/APj76ghEKCSKCdZIkG6d5CFkNGgI22jbuo80KP7HTpRt+obSvxuQ7bUsFBD+4hByxG4lh8Dks9NyP+lx5IsZt7tPKfO4h95JXhiSCRuAAYgkkAVoPHkDlVDozyzToVgUKLZOLkIBAIp+BZB+dvuZOMh3Bs7tVxUqkrCJaRX5m6QGg1FVj/Xtjt9fH386Ch6MiztKAe4wCnyfFfH3FDwL4/Y6LaRaIuI8E7JH9r7RYVkUFmNEMoLACiAOBpO/sLHaAfYSRaCc8GIg8mKyZA48MWN3xqbNyWh37nnx+3LEAxHdj+jaSGYA1tBYgk+0A1Z4v5roM59bx9hkZ8h8qN0ml35/P1x/vTY5kdktJc1ZCFilZSixGypWuPavDE03iq41I6NG3b6tkq0cqFYgXVAzKRuZmQAHggU/3OnJjCeTIxfx4ZJAsqKoFWX3/UKtVoEhCQtqfHGudD6Zi5SGKXLeWZJHUuXshbAACOLaPiw3zZ8+NYy3NmNc9wiDRIGUocjlGUTjGMSZ9RVXfnVkZeI37YBrCLaqeNWUE/SYIFEMwhVi1lMkor7av3A7Xq/jxf76qcXHmZXliZZunbpHWEbbdELAxgkCQncOCSL45rXsep/wzxBiwx2yDG3srgC/zDb+eBZA8VXjxrxmd0nHmnTEgy2RRGTLF3GZWO67O2l7hB+iwKX/AFqcgmR3t8nLs5xagRy7lxLHHy+C9Nin0wo9kz/60+PXTO+hAFGJHao8SdGMZqgZS4uuST5NEfvpdwPZVt5PNht5YCwGJCgm6NWppQBfnU2X1eny5T1Dd27ijXYpYlqNAUFkfgpuUk2DdC77ITTn8x44kgbuT2E2gG9sQAEhIJrcTZ3cmhbJcjkdNPa/VnKwiLXFV+Zum6jUJWPzH6uO68Gq7B6QkUkjoCpkYFju4smgfPiz/wDLGjAAVHgL7fcXVQm8exzTFit2rIKUkWBzqfHjPcQAMSakAJpmhT3CUMOBK5VQV44UWFrUHT4hP2o0aCRpsZwVljpuWYp9P1XyQQRewnyaFKltdZ82ASXoX+WRkocORNLv8+3r9z/GlK6tKX378yBhUEAHbkCt4qh5U7mphwOLrkzGxcjqP50RfCkhLwvsjbc5pW5BYOAoIHkg2dDTz5gxosmKOEPCHjcJtLsoKih+gL7bKcWKNDxqTr/pfOkmXIgeNpHMdRrahOAtxyKx3AH3G/8Au5+NZMtokEtwgjwJAylCXgPljGMJmQrC41QSrEb81gH79qnroTG/hTml3lnyQJSSVlWEM3PyXJG3z4/30Tn9XOWWSeKTHx4nbdMob6o9y7CzWCGb/KvkAWPOvRfxM6FlztirCwMVMsrPdKwAIcqD7ieRX3rkXqi6h0/NRYMFDHIrRtvd1UWu76ZEBLVTAKorcPngnVT3IEz4u9ymHL5op8OJ2xlExKXRd6qUHIQo6xXzfcfB99DxOJFj2NHIllMcBwr0o5kmBpZK2klTwTZ+TUbgN+4IBolbIN0TTNXAvigAwAAA0V1QSM2ZK0eKqxJ2ELe76qNAi/glaYXdigFOondSZdrCSOMQO7hQsYjeMxkqg5c0bW+OAPjmga6/u5+Vo+WI5kDXzMrcq6zfz+ue30+1Y8aA6Z0pIE2xghQS3z88jnyPHmx/qNE/i419xljQKaEgt3i3AurxqihURxw3n9XOiceM9xFrc9GULuKs8aqakRxysjs25kIonkgfMcGWCY43ypYDNj7SJ0A9wsLUhC/ckMOSFsEkCjDnxWXL3ReCRVN5OMjGRdPP6/nuf7H00+GGV2dIInjyUtmypaHcUNt8NYDOCDRUUB513GbDBZOpTocqNj3PzhH7SAyqAKU0pq1+bHnQuTGZ8QZB6g2/H7g3KCpAJA2hVAYu20GmX3cHjV/0z0dgZ7I6ytIpCsRvDiTbVkkjcrE8n7Enx41JuxJlbptzbiSiSlIY97SoBF7iAV40+FlceR6NBn+bzn11pWLGqogQUoUBR9gBwP8ATXdS6Wt9delrwvqD+G2KciXNYlNwDSqKAYj53fpB8t/c+de61xlBFHkHyNVHc3Nu5bcqlWH0vzqJwjMqRZrGOm9TxD1CZsbG7pItGhK7WlCneEQ0re0Vu3bd27z51DHjTS9Pkkn/AOnhidpREsarYW3Md8UUO0BiLLAX440mP0Tj4wlfFhCyMDSg0BZtlQHhN3+nNcDXgfT/AKSyZsjKkzsYrG+5pInNoaG2MAg0+0ANuH2+NYomIq/D24y5zb+aMuVRj1b4XWDFOz6pJR6JWXTWylBGY0QGFwqwCiRLuK7zGdsYO5lG9STQ/toLqLNj4UKy7Z4ciUNyzhlunRAbuyUKlruxx5vUnS51y858CxLiJJtWNTW3am8nelMakBPJPjRUTZEfV44Yu7JEgiKpRZIwbWRbql493PPOr2iLubcTBP8AiRJZGEfmIyfE+XUjwBfjUN8ZPkw16tFntXjSggxW6oDjztE1UyqCPzioCruP0NtO00CCQo4N6s/RXozKxupFgzfhkW+4597FrHab/OQfdu+235OrjM/hmJs5Ml5SqIoDIo5kKm1LH9O2645PixWvc6n/AI+5uR29uUZSi8WMoyeR2pT/AG9tbfBGTyDuxMOlrK/XPpfIyupqokPYMYZill4qobAPCFz7g3/i4tRrUpEsEHwRXmv9xyNCdM6WkAYIPrcuePk+L+9AAWfNatnuxjI2pcVEvyX6a2duEz5y6zrKMzGxl6oPxGQ0h2hQrgmpgKouPrbYCBYADE2b0F09mycPKSHbjwwSs9hnLXy7ITd2u5QGu7r/ACjXuIv4aCPqDZSS7kZWARxzGzMCzKR9VixzyL8m9eVzXnbrDQyd2OJ+5a0QkiKu1Fuqax7uOeP31nuTIfE3LeO2QeUnlJ4jGRA6FFz4v9uXhLEUzJcHWciveuLkqx/GJGPwakrJA1AtJu27wg3I53cbnINXoQ40ydP7uP8AnQzOJWiaNW2g0Ql82XKlWYDhrrzy7rE64WYmCCIsSSRQ6Mb3b03k73tlBkrwRWivUfpHIhlxZMDGLIm10iQ0ga9sgazS7lJO4/f9tUQYzNqiyLuA9SiCbZfcdwu5Pl7vU9lnrx+zfzP/AMev01D1fqeIM7HbKxTEVCs5mrasm0dsOgsD2mi11e2x5OvW9C/hviHIhzVO5U98SGiFb4Ib9Sjyv70b41ayeiYMpYmy4QXUC1JsVdhXrhwD/b48a9KiAAACgOAB8DT2tyZGLGcgduMZRkjSe/trc2i1kFionvpuRjrIjI6hlYFWU8ggiiCPsRrM8r0PgdLjZ5WUxEMqrLQVVINivMjkGh8/NXrUNB9W6RFlRNDPGskbeVYf6EfYj4I5GnKW58OUNubHkUp3Xn99XKEZIyLrOsVwcxf8OlXGw33bgpZgJAiEkROwPjaATto+7ya8WfVfyJMfJzQZGkTt9gIgCWrNdHgiqJFcNtrwNer9TenZMbBdOnQdxyG9u4XuYVvJYjcQPCj+g15bpvpRMfp5lzY9pi3dppb3Rqqc+TxuP6SOa8c6jf3Iju70r4RlHK8pzJR4SInUfuZ1zm3IIw8o9fSI2L66Ey8VkH4edh+JyGHamBLLGncX2Fztk2jcBsC7avRM2Sg6gkOYqHs452y7mvaV90jj55jKkUau/J1z0Wp6ihysm5JYlj2yj27d9lvatJdhTZHFaK/he2TkNOJTI6kG5pFPudHpSGI5DKT44/00tzbnF3NqQM4QZJdEuRxhwe4yI/V4W3PeiKNSLpa+1Nt+19emq/010GLJx8mLHyZdjsGRUFERKbjJv+aoJog1xQP316r+FmLNjpLFlMEdmuOKzRUWO4t/DH9I5FC/I0d6N/h4uFPNOZNxdn7cailjVje0fLf7AfA+deoy+mxysjOobZdAgEc1dgj9gf7DW3xNzLCcmMoxuM6aQrvW21tRG5hZdJ76IcWDRo/f7ayPo/ozKjy5psmV4+0z7XRvrUr7pXc/pon2/cHzQ1r2heqdOXIheJ72uNpo0f7amTuMHbjNiSTklXQ9acoRXklp1esPx48JMXMDP35b53BkIi3EI1A8KvJIuyTzwdWeVn+zFzsoAwtFRxkBawVLg0xCn2kEqflhR416vonoaTp+PkbH78p7kittpnO2kBXx7RxQ4P2Fka8n6N6Uc1ciHLEsiI4VYHLJtASyR4YBjx9uNZ7u5H597cEi7jHu9yROgp/kiSC68H74EJFQO+I9fKV/fC6iz8ftRmHKAb8SyrA4IJiQsq7WDCkUH9CEghjqxdMmDLxY2jbKjEe1XES7uV90hJ8bSpUru8NfJPNd6Wzlz8psbM2TCNY2iiYD5Yh/FM/hDTE/fVh0H09nwdSeoHeNxteUtQXY1xupY+7gkbV58eK1O/CZHeggz2ypA8blNLltvYABx6vxo26eCdS684DqX63nQHp6Tp80+RE0PZaUhY9z25jBsGNiOGDXacmto5HOtF9H+gYentLIh3yy0GcgA7R4UD+vJPzx9hovE9F4keR+JWFe7zRPIUt9RUeFJ/b/ANdXmuvc3Jc5kZyYSSQSpRqnOtNraIgocgrGlpaWlrLW+lpaWlo0aWlpaWjRqKPFRTuCKG8WAAf9dSaWlo0a7paWlo0aWlpaWjRpa5paWjRqOTFRjuZFJHAJAJ/11LpaWjRpaWlpaNGlpaWlo0aWmugIogEfY6Wlo0abDjqgpVVR5oAD/jTxrulo0aWlpaWjRpaWlpaNGlrg0tLRo1HHiIpLBFBPJIABP99S6Wlo0aWlpaWjRpaWlpaNGv/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zh-CN" altLang="en-US">
              <a:ea typeface="宋体" pitchFamily="2" charset="-122"/>
            </a:endParaRPr>
          </a:p>
        </p:txBody>
      </p:sp>
      <p:sp>
        <p:nvSpPr>
          <p:cNvPr id="21507" name="AutoShape 4" descr="data:image/jpeg;base64,/9j/4AAQSkZJRgABAQAAAQABAAD/2wCEAAkGBhQSERQUExQWFRUWGRwYGBcYGCEeIBwcHRsfHR8dHxsgHiYgGx4kIRwhHy8hJScqLC0sIB8xNTAtNiYrLioBCQoKDgwOGg8PGjEkHyIqNSksMSsqKi0uLDQtMSopLCkyNSwqLCorMyksNCovKiosNioqLSotNi0qLCksKSktL//AABEIAMIBAwMBIgACEQEDEQH/xAAbAAABBQEBAAAAAAAAAAAAAAAEAAIDBQcBBv/EAD0QAAICAQMDAwIEBAUCBQUBAAECAxEEABIhBRMxBiJBMlEUI0JhBzNxgRVSkaGxJGJygtHh8CU0Q8HxFv/EABgBAAMBAQAAAAAAAAAAAAAAAAABAgME/8QANBEBAAIBBAECBQIGAgICAwAAAQIRIQADEjFBUWETIjJx8IGRI0KhscHRBOFSYnKCFEOS/9oADAMBAAIRAxEAPwDcdLS1W9Y9QQ4piErgNM/bjX5Zquh/6/uB5IuZSIjJ6NGj5JQv1ED45Na8t6g/iHFi5UeKI5JJJHVLFBV3CxZJvxzwDryHrWHLbqOPkxB5kDVFHupaK7ZENnaj0S24/FckeIpkizupGKVZIXgC0yyKGdo5KvlSFCe0HzYI8aU5ESUluDtkozi2EpNBI7C/OsfiKhHvlSPod1/fXqPWf8S/wQj7eP3mdQ20vs8vsAB2tZsHVvnetYceBJcn8ssSCq29EAFiOASBfmv7azXHf8UJm6hz2v8A7df5VkAvtVlrunuACrP++o8zHkzsJ5sqURiJnRAsRtlLgMrWw9zGwCAKAs38XA/i7cNzx/DnWWe5VnH/ANfF4P76z+LLip5+YvxHF3762LpHWYcqJZYHEkbeGH/oeRo3WPdU9fOmPAOnhl7vC/l0SwO1YkDDaQKskWK+aB1pfpjOmlx0bJVFmHD9skrf3FgH+3Nfc+dZQnUNv4tE5i8btKazrojIkodHnVtqCfNVGRSeXNAf1BIv7Dir++p9UPrKEnGZo4o3mFdouSu1vIbeo3CiL4rnixd6e5uG3FnJoNaRBadWfVOrRY0TSzuI41Flj/7cn+2qnp3raDJheTGO8rQCsCl7vpJsWFNea/trP+j+vpDDkL1DeTCPfUdlX+kxsFG3a12GPFfNHQGDjvg4X4jEkVxI6xurRElE7lBVpjbra8kEFTdfd7xKJuRE6ibcxuLKfQ+n665vjWie9j3R6a9v6O/iWcxpFkx+yyBjQk3/AEPsIJ2rRvRvQ/4iRZGXJiGOSORHZATRRiF3cEG7288j++s/yX/DJFJg8PJf4lf5tbhvYMWvtfmAeSP9tFqkWD1FVjEkz5AcljIpMbyMFsUo3BiWUeKAPJ+L5Du4GuMokT6pbkC19ovh86n4kg78jfgiuP11r6ShvBB+ODp2sj9JQZY6nNkSh4UB2yJutdijbGvB2u5oNuHiz4GtJ6R6ihyWlWJwXhbZInypIsX+x+/3BHkHWZMOEZpzlEkg3V+ut4y5XRga1Z6WlqnyfU8AnfGEn5yIGcDnYG+kn/mvsR9xZubkNqPObR66qr61amUA1Yurq+a/pryXR/4lRZOU8EcUgVFDGRqAILbRtUEkjz5rxrxPQlzMTMynlR5Rt7srlwSCgJVlLH3I6kgAeK+BxqDpUamGfOx90U25o+zvV1RTKOCCtua2sP2Pg/Nb0Nw+JtFEuUY7cruElLRfGPXXOb11I6pU8lf969i38TWPUPwiYwZbcGUy1Qj+o7dhuzwOfkeNXPU/4gYePMsM0uxmoXtJALCwpIBokf21mWVlCHGXLq+oMpMoNgjcCz7oBVAsFF7f+dE9Ugjx8nHzMuW3e2aOOIkK7AIJF9xagSVC8nyR9tEtwlKc4RaYLCH8zKGJr6Hk9TrQTkASS7y+Keq9+tbMrgiwbB8HTIp1a9puiVP9R5GsoyPW+c2d2MMLsj4KyqQoj8b3NbgzGio/2q9aX0fpkcSAqDuYWzMdzEn3Gyf3JNChz4GhkRmbajLiSQbq9bwkTiyz3RjvVhpaWvF/xI69mY8Q/CKtD3St5cIPPbWqJHk83XgHyCW5CFc5AKFvWdNurDV16i9YYuDt/ESbWfhEAJZj+wH/ACaGqz1L69GPh/iseIZC7Q1F9ntLbT+luQfIr4OvCdc9TRZuFEuQzLLMRslERK/lkMJh4U8WCoNnnijp/UoWgkhwZSsmFIpLNRRtpkG8tIGpV5DCq4Ju+SVOO5TtfTP4nGLdxlGJcqfDXh865zet5H01b6i4Ma9zg+vRJhNk9qmTfcYf/Iu40xA8gjyNF+kvWsOfCZUV49tblkoEbhYNgkUa/wDbWeQQF53w1dhgSIfcgAPuQl9kxU77IUfPkj+nOjdSaOPMx8OAyyRFmV+4tSbdqcigBsLEUCdxDVV6nc3bN3c24rcSe3HpI3Umb4p8X1ohKRxjJ81J9WrK1sitfI13WafwzL4OGxyHfs1ujVjZCgEs4s+xD8DxwTXydB6Z1KPIiSaFg8cihlYfIP8Awfgj4NjW0+Md2W0SFjV03V5rWu3LnElVX66K0tLS0tXpskgUFmIAAsk/AHk6y71xDjdTgGYkoCxxkhjyCo93t2+5JL4rzdDgga0Lr4jaB45WKrKDHweTuBFC/Jq+NZDJ0XG6ZOrSBpkmSRSqxkBfp9zoG9x5IBWyP+JjvcNw+HuBMzw48mcf5gPWr1hvFlSMet1T413JhUpgZEeduYbYw8x3Wz/VarQoj2MrbSKW2vnRHU9x/HGaNJQWSNZYwm5AaoEAFq2hS36ju2n41F+BG2WJcaNYcmpIJpjR3drgOSAWJ5pCRQJ3DgnTomVn7gWNSTGzdkyLtaJ6ccKV8MG8VXPPk5xPhow7iFJGMFCXKN8Z+c2Si5i2azfm78+6+Kez+yd67Mn8tf5v4QKuJtH850A3qQLHs2jhaIIPOm5GySTJaQPlPJAH7cRcolWCLVrJW/aQLpSoo3psbEAfegf8vJ9x+n6SxJVitWoApeSHOLXt7iFZe0qiVIlAMjOeKawFA5Yk8/JOrh8iV0V16EiXqNGVBMyeyglb/PNV+NPWisj8e64kMSRQe0ORYcKUIAta3fSQoReLL+7jTcxOpy5zdqRYhC67W3ExkcHYiKSWv6Xv9/J0Fl9mLdO8WTGWUx4xWQv7RGULCmtuK9rbrU8cc6lXp8mNEUwcozTysgkQOi0Are5SB+WBdEBiTxfjmNvltwrbkQ+Xjy+HFjEMzksZSTNxLco/fTaW0vN1yRXwZDxnWzK52WR7qvbfzXi/9tZDEOpxZ6tJIsizSGzuIjUUW7bo1UABtUizdeD5kCdW/AmHcu/vg9zvNXa2G031u3bwD4+ftoQdPkyYhFn5Rhlidu0hkVrBVadmIIdfIAJBFH7iq2/+TtMr2N4kUkokObKLjkHt3rTd5IE415G6p9NGYp6hGcqKRIp7UyKLCKxY7RSm24UbSrWOF9wu9AYipG2G0YfEeOIybZS4R6qhbNYZgBuJFgOF59uosIwyhJo4smV41VMgmQpaGMqG5a1HmlWqHkkc6nVQqmIMdoVoyveSVSpZZFO0geVJ5BB9vmxelGLBoqwBQjH6YziKRnIpJRQYt/pjNb7/AM+UfIej506AkF7/ACmygVy9w/kFwAlXQO67912fnnS6dGyjCEEaRbJXiM0gQFgu7hQaaipLL8rtock6jla933Ib964JX6qsodoTd9IDD3cXJK6rJ3GVGKtLIO6ZDuZ22ov0heSpNUeAf30FmIn6fYSMfqjYCgcgqr5OdL7/AJfb0/fr7VpuLEgPUMiTO2t7ot8Xtor9B2mxSj2gKWJbfzdnVp6Ex8fp0BzXkBV49xIsAKTuO8t7nksVX3sck6q/8P8AbFC2NG8UH5uRLCboiNiQlAlWCkewE2KCjm9RJ0jG6nOe2rQpBHGoDRkh7Le5ULcMOAWaibH9yLwgkNw24pEZfDjxIRK+qLLM5dX48afkUtLQ5Nq+zXR+2tb6p6lgx4FnkkURuUCNfDGStvPiubv7WdZd6o6LBDmR5f4gwCabk+HF8sN1FTGfFtwLHHjXputdFxMnDiw1lN49UCAxWlKjel8CjxXjXj8HGxIWkwHjeR+6O3IoYAsyLSqbPbUE0Qw23Z/oQ39vcs2t4lFEnEhzQep+lDV+mtN27LjSZG6z6aOxsZos7JEGVGTLGZdknus+EssdoKjg8kFStgA8BxQrswjIqwtGrZHeUJscrVFiOAWABsn2hqH6Rp8YKpCZcbGibGCpIjX7oipQMqVYAs0aYnmjVkKOAKu0AbaMbbNxRl7yP9Mg2kMrcUw/rpV3ZlolREzx4SsjOQ4yCX8xSd6z/Dv1s7B/r486nxp3Exm4jnmBTILWFx1a9jWTYLDkW1XQ40HhQAJjdiB8iVMhh3XLqljcaU2Qq0SRYO1l4BY8yE2OfJ555917gaJAbaRtTcaVDVNzUglDOHPclKM8gUZIVi8j0gVVAINC6U/JPPjRIZEj179PplEX5o2FxC2giWLclCD+eo+j7/e+9WOO2e+XPIOyiRhowr0RwLSmHChC3JfyxYFfOnfw6XqJyRPK9RSgh4pGLOfkSHyqEfa/BP7VQHp8I2YhafHlZlednYMvEbMAee2poja9Ac1RJ0Rk4+XSQYGQZYI4xUhm2gMWb2sVUM5HkcUAQL1bMjFfiG3BRlL4ca4lEI8oqXLunNaZYjXJOjl5e3NdeutS9XCc4kq4ziOVhtEhBOy/LUPmvH2JB+NZp0eDqWzJxyyKyqu13JkW28tH+oCgQ1j2kjgnU/X36tIYWXjtwRhlWbYXlAO9l/SQTVWR40DmRpujzXy3ecGEyxRkWDQBVAoBQj5ZSR9RPnUG5HdjKO1ukoyKlE2yfB7jJvAPlcGtNy+QsaTpur9TGf01PJJkyY2Os+KJlWYKQH9w2HagqP4uxuse0ra7STqNH2tliAs6zP2Wx5N28KFpnUFjYAuhVKrfahqBOnx9s9mGYQyhZIXafYA6XaiybPLVu3WbqhyJ5MjfyHYgszqe4GK9wJysi04YWw8MOK+NNqXLBUrZGAt4WJGci7jIxxTsTWXVZ669fOch6nqagzI0MHa3FoIGWbHIHvnHIYi+F2s5G4KAKFj51YzSypJmsjQ4idpJACqEgkEhiqkEE+8UbAZQaJJsEk7WoeVdaXjho2BRaBKruCnao+pn55058ZXcxhce5HUkydyxHDtBbc1EbipAIo+auuFM5jGfTarVZ48l+aAtHJWzuomnHFV+VdHT616+7oPK6TCuDiwfjCO9IKTcdjK/NOK3hVb3MSAu4kEa0P0rkY/T1hwzJ75nbZdDc1Wdq+QtCv6kfJ14tMiIP+LycMJFUaQbAWD0GILBQN60Btb6fgk2NP8ASvpbHkdM9iyL3DKEK26bJDQMhYgAVfHx/rq57vEXc3DbgyZSvbiCv0bZKKih3pwxIo5NUfN48tPvrZNLTIpQyhlNggEEfIPg6Wr11685/EL0wM7E7RcJtdZAWsAlbFEjkfVfH2Gs52DpY7ckK5Ym993YUpwF/NF8hr4/31qXrHpMuThyxQOY5TTRupohlYN5/eiP76zjD6Zn4CSzE9+VyiGJ5WdqDGmBWwpBb6V5Nnx8qcp8KWPC+iXDdlJ6Iy8eL/bXPuByxd16XE+5oaPEDexWXOLAk47SAdj5J8mtrHt1QFfbSln3H3OXJ5uQbGb9IYxNSr527lstyCKHD3wpSEWXCYz5Dl5JUYpS9wE2LYxttNe4AMLLHkjT9rCrDQoZe0gkyGNCONgFCIbPus0D9gPOs5fJhPXHyhdhKqUc4srkiyF41n31/n9Oy/368aqJYJjPGyuBEAdyEXZPg3zx/p4Oj+6ApsgLVmyKqxe5Te5Ra7lA3EEUwraHRn6SwIBQSkUAe2B722k0OQVCk226ybUVzB6jGMmGF5dkj9tl2lXDflnuIdw3IxB20b5rzyNLckQjKUujL/vz1nwuEqx0AyQNS4TyCUjFoZBXw3tgaO+GhDKeLC/FAFufGhXVYepQxIjR5LM3cm7hZEdoy8irE1qRywU8VQ445LzPTksXVIZccqwcEL3JK/J4Vka7I2EiiARe378Nhy4crMnfJVIJYArREylPcgZO45JHIYKpHiiLu9KZiciVx4RYzg3UpNRJnbE/8W4R6AKNM8FU22Pod17+/b66K9Xep8zHkixsecuZDFbSIt/mGqG1fA4J8/OoPV+NjYyjJyXlmyWXda+0AR8KSisF22K8En3aHwyWidswGTKLXhiYc0ApTtAVe07zz9jpmbidzDjys6SQyxyACPYqe1JGcRSLtBHtG4t55Hn56ZLu7sIvgYVCos5hZMSq22nzxfJqPpit++boPT7n76mbIlmEUuSrdx1uMBG7ITgsZxsWgN3PH0/OmdwFRTArXtojbVke1R9CE7tqkbq3EsQdpf6l9QZWSmPDipNCMhSV3qVtiLZnIsBVWjXyPg3ozO6PPFHG0zq7SCS5BUaArFtQAAbzfuoA88/01ybczjtxkx5yjy4x6iZ9MH2jRfhVdXKP1INDVvn/AD+r+9GqCOKYTuWcdoqNqVRB8kk/vz/W/wBtWMORtNq5Ujm0G9l+NwiWw9VttgCvFebKsH3KCQU74AAsxnkOFuj7jsKXYChgbJJLn6DkzY0hhk2HhUfuSbGLRhXVoybXkfN82CDWnubkNuHOf0nb6dez6nhKyjHRGLJo/Pz8zoPqOEYYHdxJhxRj3CEGQzD/ADNtoLyu37AE3xV2E+BF1LBDQhYJEct21XbTshoMyFSynxf7ftoLpHqmSPBlXJhldIm7QG3hD9EiMx47a8e7mv78Rx4EmNh45wJJXEpAlUxqzMFDD4UlAjcEg+CLOq3ITvcCRfKJCY3BZF/xO1o6Z8qKrSimGvDY4cf+P6+lXqi9A+j4MoSPJvjk2BwY2NctRHJu+Qbv4OvQ9Dm/ElsARLHJCWhXKBG7bEbLg7d4bj/N8tz9+ZzqnabptRRrYye1/LU0CBIW+mn38/s1+NEYk0ON1HsYSLIsy+5jKzFDI5aw/usMAWa7IXm+aO27ufG3OUYtcUjAoWUMspODhIyCsU8aQcSl8lrfS4D3OvU02XGaNzdu0RpsxQHkBYA9swm7FOBd/Sb8aGLD7ixxQfdVfptjvNXVECiSB44m9M+mHfNnyMvaGD+8Ryc7iv5QQg2Aq0wYgf7kaHj6jFJJLFG7uIXSHl2ld7LBmA4QDc3k2OPuaPPGRcNvkSnxipDJEfB476iYD6Q+a6Ry0hdZ81+dvfnxoTBimV5TI4ZS1oAv0j7fuf8A5fOj2kugShJvaHpragSEUAsJiKKMNqkUAoOnxmmWyq/miItupRIpDOu+7AVVJ3+LcgilFT+kp4ckyxiV1ZI0VkG32ON2yQOoBYKKH+x+2jc3Ybcec2o2F+C+npx/TrIN6IxZNHeudNgklR44bOJbCcTNUyV/MoVdgKCACDZOmeg3EmRkR45kxYwYtx3iVnJ3BWBcHYALBAvn+nMXpnDyennMISN44zvde5Z7vAaqDWpUhmuiP9RofBC/hO/iHt5srdsokhsbWclEjYndsO07iCdpu6OrntzGUSQS+JxjIeW3LHKXPu5VjlO5e+kSMNNcbTqR4K9vYxqxwfVmdk5/ZWbbDGhazGpb2vtFiqLGwT4+dAdQkg6flLBgh3yC3Z3OWdeeXO239wKgWE/zeNSZkhjijbEX/rwoGS+zfIhO3+atFa7m5jx+k+ANE5KQYefFITNPLMu1giqaMj2XQCuWCkkeAvj7ae/uu67m7CPcOUIYK44l8Twj2Erx13ojHjUZPmlzm+uP+UrQ+SoV3LhhJf5plW17po7cYldobk7SR4Ckir0p2JuzZ5+Q3IJHnweQeRQJDUFHns+V1DMzmEb9lYDyHUlVDKRGqpxvaju3fHBvmtE9QwDBKYWNEGKNbK7m3RsFYIoChe55LXVni/KlKEdx2yRJiDJi2FnV/wDaBioxDRSnKqFxf5+e7ql6VFKkdTyBm3H3cKAPI8/I8+Pj9tWUalxsCmUHgwjlX2foZ+Vh2eQqEg+3zfPY/IJ9o3lCfdSsqlnRip3Lt4UOLDD3EXZKOJJLGB2pZO5CsqFMokb0BWx+oWCv023kDTuk8fqGbr2cPdUx9SQIu/z9fz1+2o3yFi/NZll2kqcAMrLFztbzY/LIAsqOW8jXJPS3+KDv+zHV/wAvtMzABU9oaoxs5/tohsrIi25WLg7CVdJVJO40QfKk9pbU0StN5IFDUud6L6hkTs8eQyd4qZe1MVVPaqkFD9gNtqOaB1UOcZDt8SWU+Ix4tfVHgL88X+dVfPem04br/wBbs9G8Y9go1q3TMLtQxRXfbRUv77VAv/bS0RGlAAeAKGlqtdmnayr1X6JzpsxvzicXcJI/cFEZBv37aZyrcr5+PnWq6r+uZUSQsJn2KwPI+rj5UAEkjzwDpWRTc4xlKN8eRYPrqZQdw4il+nesxfDvqMhmz+I0LotiNxG42nwNl2LZjZoLxqo6bIvYD4kRkeKYs2TNs4Q2e5yQacJZ+RyxPC16Ton8OjjGTKyX7oO56lALHdYua/aNqH6RY4+ANef6LmHN/E4eMyQ4r9zZIkdsEVArH6huViNovkAjnxWUIu3/AA4VJhtRnKokIFSuXJPmli/lO9c8zNyxckLbeqK8GpMt4keWPuEwpeW2SKJZxuYorABCDQrbzbAedEeq48LMxDlo4sICRGN3cb4pb3JJZ+TxXPi9T9Nz8X3dNyAaQkby6gPIwWQbAfpYA+Dfj51X5EON03INRHIWaIrI21LWmBCUWAYmgbBBFL99PZ3SO6OxuLILIkCTu7aFyBxHAHH0gNLqZFx+eJT5WuL6e+fPvp0/4Tv4eRFluviJnJ3tSryJHbhd3ClXHDMCB9pJBJLFkRyFclJcoI0kZ96ihZ27KIVfA+xa/AJfkQyRhoHGNBG7GXGZ/cQ1odnJa228Enn4o8VGX3N3aUMzLJfaaMh9pjdQ267DsDzf1H7mlHFSi2xAJVG8cuGYNFjkbPlbMaH38+M+avv/ABXfvp0s7FhKtSSoGOIx4UxICrtL9Nnk+dvnjUMuKlZrRw/imkCOZpFUJTc0u5gTRJYH9+fA3djI44FWl2BR2UoscBuPI9oYvZFgBlJGrAd3ay1GGMzyhdkY3HwgQXuC1z8ijqo/KnEwViv/ABRI0JYHKjq36W8Jz+f1/t+3erLIhzZcqFDkQx9pFlkEZsBgfcDGxH1fLMaCkDi9A4/p3Lys1pxkR1FNaOv5vc28gUGASOjVXfnxQJgysZQjFsNu7kAlXgYyduMhOQAGC8+4rwp88+A+fpa7Pw/TsgsWctMJHcKQqgB72+7ml2qK5X7aks2pQNxhHiRlIhtsYwiNrxyc5XQmTxptchS27BUVfvjB+2j5uhOcr8ENxLMckTAWUkUBgt0V23z7ubofOhOl9Dy8PLUPkoVkDlppKUsf8jxMacksK5r71XLD6R6j2Fh7sQVXaQv7wrhgAq0BYKkNyb8r51HJ06OSHt5mRJ+LiEixrGzOFHlVW12uXoHaw+VHGp2P+THcky2dyThJRIEmUH/9mcFryTouq05w4gSieorVP/j6+1+dFR42bHFmY7SxTlFupD7mVhchCX+WSpo2dtkHUcqrHKkqxjFmjxl2+0GKRm9qravwOSKJv3G+ACzUiiapvwSxqv5eQJ3K8EIA5UgFiAeWo/YWfHYF2qAKoKqNsaR0bY+4cSIVYMCD9QvnkarN25cChHPysFuDxRijkl3XjS/t+vqPTnu/TT1x1BeMlo0mJjzfkiaQFlEZINK25vAK0RzqTEyJB+BtlxUXuqdze9lUkuCGUAA+40TwxrwAWGugByCBSm+R5bg0SCWFg+4gEqDQB1IjbTvjEYa3CHss9vNITy+4n2p7if8Au8EnTRSqu/FWYjIiJfRdF2RjRTXJD8/cX+1vq59gCEYqwZksmTI8kxeMMlxySFSCpWv5gIoAD2hb+DqxhhwcPp0jPKQJ4wLFIyg0e2kZ3W18Nf7+POlGpZFGyCfDxVZpGjoGRxEC1Uy+6yDxw3HIHAiwcDG6jPJM8Zx9gSNQoS3RQfkGk28ChfG0nTlP+HId1ht45SIbaEY4jH5embmkwVjSD5h4jLNFo29ufAedd6T6hgjeHInZYlJGNGjcK6UxEjXTAEAWx9oJXS6t0/Cxs3Hm7rqjMzUhICAC6aVTxExIFH+/AvVzk4/T83dEknvx6RSrKxC7V4IJ9y39j5HnyNUOB2QJOnpjAsHl7Ep2hSSpPcamDIDXjlSAv31ns70d0m7e5Kk47kCEXiNsdy5Yq3k39LJ6NVKPFLiWNxVq3/xxnrHvWlixRQPmpj5vb3R714ADEi2YMb3ME9pKDncpOiZnN47yAK0GOGjljO5GZrVUYbOASx/qS3NCz1s59ymY46SxjtTxrHvYxMI6faCeAD4BoD5NgCBI+3xSqyqqtSFbMZeiyWVYHcjcgeb41bcrlIy94jlSMZCxeMhBenEiku9LrB+nfuneTv8ApqaFSC6s3bMp7ea9X+cQWCRKCBzuriwQaNca50jGZfwP4fGRK7lyzABmUH8w0rbgHFt44JP6Ry2E0Vrjbt2n5UB74O1ivBYlgGPNcAC4xCLUGKJ5NpjRZZZAxkkJZiN4Ue0MbIrkmr8FSj8SLGXn1L7GLJzWDjl5YjitA02fnof39O/OjMQZlZWS2ZGAQ8Se4FWK8qVkJqMkcKFHAaz+zfTPobJZZHkmCLPGBIirexb3A90sAXHzwVILD7HQcnTscskLwy48cVmWZSxWR9i2DIFNknwyncarjwOZvQp8o7MTIX8NGixRGVnJWlFoEq+LHJ8gjzqt3eeDKe67cOXKTwgllfD2xjfzACj0+mlGJdESTVBaNfzOfF/vqWHILCR1ZYp4lGNGjbamU7edripHPPCmrXm9dgWBcvFR1kwpRFTbHQKWI3BNwJsncX/7io8NohsduoTJjktjT4fbDycOCxe/YnFANGfPwfGoeneoEl6iI8yOHcq7YAU53oxDKSSbc7vb9uQOfOM5Vs7kgQjD5iNLBlxIxRxOJEsey+9WHzRL7ce9ZXHTb17a70roDyx5mMmaskYYxBFsqXJ3OGc+5VYHwLXdu5q9es/hx6czYDI2XIxQAJDGxVmA+SXHLDgBbJPm/jVXi/w9/BZq5DTuMe9pEd21kbFlFfSDY3CzZHgE60uCdXUMpDKfBBsHXTuQj8ScUhI5c4pDjIUz+eutdqEiMZtmKq7Pz/GpNLS0tPWulqOeBXXawsGuP6G//wBak0D1LN2qyI6iYqSimif6hLBavt+2pk8Yq+C9F1qfMyhGjOQSAPA8n9h+514P0x60xcmSdYsT8O7B73KqsxQncHC/S3k1Z8HVB0STqEGXMsvdy02l3cEKsga9lbjsSQMNoXxQ+2gMKWOaHKyYmfGzWJ2juLw5TbsRSB7iVKP5Nm7HxHOM4zYJPbltDcfqjKTxLj2l9/b7awlNsHCS89Iej9tA9O9GLlZ2fHPNbLJ3ELLuuwvlfvtcD7Db41dRibpv/S4sC5CP+Zu2lalb21sCvfCqbsedRzdK/ExLiFe1n7g7tWx9tmi8w+v22poseP21PD0HK6fERjSxvNPKquh3MDStRDM675PivFfetOU5m3HY3JQYxqMY3wdyXXKMzqP9MJrIDkzBFyvZE7pL70NiY8S7o8WUZCKPzDMSGhVTtHaZjQcW114IQkcafJG1klZATye4jCQ8Gi5oqzbQfpYe0UQ3Gpj0iZjBjy4uPJdSzS7gCaLA7tgG1huFldwNgAWTQYAIWxCrS99hHGWmawpUKFvZxRUXxx4HjS5C9331wzV3RGXSkqIxj9NyGTYV+Z/yfbt81jQZwH/EdzuNs2le3XG6/P8AX/5+2jlyAttuCV7iw5IANbigvuBTVq1ABgw+dOkP1ECyF7m0EMab6VHFPIHrclUFUAC9TwhgRtEkiLOISYZGBpogjAxmyvuX4I5U0aFgfN/49Qq3HaGcPvnR+fnnXMfHnV3/AA23HyPqdpTSz1bK0aG9gvcSoHAKg+NB4suO630pNmUAAzbglxH6zvDN+oJxV8/11xkTY35GTJPiSqKZibj3s4DBTRXb8LuJsEHzqbM6rM6R5uDjlQ0bCV02F3AfgKpAMiDaT97sc1yucbJc4mcSlKNRUuKxjKTOMzxJSLgqOimkp+wOfCXgE9uzQkXUetNKcciQKgDbzOAOeB76thxwvJFHjREs0CFe6qjqjFT3GIIExIERL2CwrZ4UjnwedFdQ/iNImJG3b25MypQWIMxjN7XAFqpbcPaefd451EnVJMaN8jNxg08zpGjGmYjaaR9gJB4pVU83541pPd392o/8iUF5VGJ/DVO535hVoOErQRjHMBMZcy/+vff261JPC6SFpSHmjFvlKN8cSC/a0X0s/wBXnkWp+NQE3480BRNsARYB3UwNG9lUu9VHk1zBwkU42OsOWsjgTTjf7iF3qAfdtoMRRUg81Vk1IZHKKzB1MqzSqsjM7s3cVgoiAAvalcj4PF8azEklN/8A8dN01GUqMLQEYiUHzKInf+fb1D/K/tVbi4LrLI7TFkf6U/y15qvN8/73erNYyLNSigdzRAh1XndTttRV3CnsseAQQooNmT6gBupLCqQWZWG1ALBDyj9aVRCx1yNdEaM/C48u2ftFGZomIkQKQYySBzzwG5U0PkEpHG3r9PS/5kjk6Hv7Xoyv59vGfvrmTjpvCTOkUy7ezBj7tkpu0DUaLM48cnbVjUj4T9V9mTEuOIPdH7S+5n4fgqm0DaPg+Rp8PTMkI8UWNBFJA4aJxRYqzs+1Q3njyS3IPFHx3I9L5PUUiklljXITfGFVnQKocjhwze4kci+OB8arlxmJOMZXUZSkIS7piMmZMzFmyT9DRXypSnkByffFV5DvUbfwfxBW2VST9Y7N0f2G728fH9/nTJ+ovIhx8iPs40NL+JUtYSM7Ym4UbQxC/r+dBYfogZKp+HnJWFDHM7yOgkfexJI+tyLIsjkUPitW83TcxO1hwPFJjxpGSStELuNqwZjUfFAhdxHA5GnLe3d1j/8AkThyt4xxtsa+rcfEo+YxlhE99HGMb4DXly37GbH1TrQ8CnarRXJGCUiliP58h5JEgY2yfUT/ANoQjgaiaKhQFKPsrKoHPgMAQv1AWWPB5qgJc7Gc9+VsTHjWMdmNu5tA95BbcNt/Xu52kce6zrjRL3GRe2djrGe3ZVAYtoLTtewBv8vN/N6gkSyeg9xfSr4ylXY+IHKgiaET8f8AIej7tXbqt6ZiPGH7krSWxa2A9o+3n/5441YJyNg53WvbUbu5XueMEe2F6G/eptgQx5GlEw9rGgtsSSDShF9xYL7kUttVGB+lVBs6dLBIY2GzJJMEMyGKXeN6jZfPyR8c/TwCfAoZk1+1efViYpascYrDoyv5/gf9abM2yENIVXA3BZMVmuRCWJAJNGzKN1Ej2/6aYVmK7ukApjn3OqyiImbw3FkH2hOd1c/e9cbq8EDx5aY0rRZC05cll3tIfpJv3tX1FQrWAOb1Lk9WzcHICw45GPJPthiUIyku3AccGJmPn4BPnjVRlKExhOEJ5Is5CWNSgxiovknJZJ23oSykU8gJ3021+oY9tC/w5WeTqk08zENsjEsZ+XZzQP8AQoTf3P217HB9e4h6iY0xD3H3f9QiqTSkBmfwyr+9m+OLOvPdYzDM6vhfklHAypo1VGW3BJZyKkVVJ8bgL8aWLlQY3UAuNE2QZkXubZVIAAL7lJ4CDcN3u5JAFHzE5zDf3g+eUSVPykOKRkTcZ8kfB6Y1cWmEbwNet2WV7e/trX54FdSrC1Pn/wDo1JrJPS/+JN1B5ZJHiVGKSRuLEpIBpVulRQQQ4+/HF61bGy0kFo6uLq1IIsfFj51sy23cnt7cuXGhS6tLq/OtoSZRGRV+HUulpaWnq9cZqFngDWQesvTEhnfNXK4eRbL8oi2FBjZOQVHO3knn5OtE9a9MlyMKWGF+2z7RvA3ELuBalsWSARX76yw9Eiw2aHqD9yOQK0aqjJbKSC7p3B4sUVJ8njxqY7tbsTanI3TJGMR5nmNuDF6w3y41IOPlXr01YPGyZ6Spnq4yA5/M5ugFACrQ2E0KbbtYeSToSPGaSGOOdEmH4h902OV3giyzbVUn3jcT87TX+UjkWGAvZXGiRQ++DIyW+sBwwskkncppVNe36g1G+LtapAIhuYOGSN02sV2Ook3qeOH4HPJoajl0jdfStLiXKOYRKY5JHLDHPZrL19+/2p7fOKx51J+Lc/nbx3SC6z0BeMpb8srW0SUSaoHk+7UeJ6TkycppJMhzFEyyR917kSNqZCiX5JsBzR455BGnRy0QR5BVr/7lACkmq3UNu6vDNwTR1xV9pQNIisE3GHaJCqLQAYvvJZmCj/wnjg6Y/CecA5AkVjdX9jx6GFZNXLC+rDdPdNfn+qLxpfh8RcrMfIy3YxqVO5mDKjre0SLX0X9C0SxBI0zp2Q34WCWGNcaKJ2E0rMGYKRzQ2XW0ruA8EKBfJ0X6Q6fi4aS7pGeaOP8AMVom9it/MJ4O9/IIF+T9+AvTcknU4pomdo8UbpYxGqAoDKO3GTt5BqyDzwRdCtLECUIvI24QlJY8YALy+UBlYtDh/bT7pcclDNues+Ov00TGsavtLGLFhbuY0rf/AJJSB+pr7v6uBROzm/kTIQbMZctXx8iWXvNKqqeONxO163e4cD6RtI5BBnjIzW/w8fkrjSPUg/MMhi3E2Dt2btzXV1VakhyhN1GPEyY43THISKtwI3RDZI3u9zcUR9PnjxrTaH4sIxy1zLalLbiWTHxKbXKLhImMamX0q/Z9BfH2PD76socfMTPyUWZXUp3D3CDtZrVR2lq9hAbcK9pAJ55q/S3qLJhyHxMlGlCKbqiFFbu5GSQdtWdg/pVjmCfpz4fVgYqRXHdQHcd0pJDRrtuw5ryQPcaPxorPyDIxLFuS7KHVAybkKMoCsGXawA/8w8/PPtSJ7UGyUZ7fGRLbCQl1mqU6/T2TVyKk4pJWU4z+fl6jGU1d4MO4AJBMwBC41j8spVGTgHaQT/3DTuq9by8rP7GODEke2Vd6ERhAQQ5U00jN8A0R/wBtaa81sSfO4t/cjbd1W7Z7N23wo4BLNojp/UzjMZl7Yrl2aN5N21QqIZN7EFiGYcceaN1qpWEvhkSUosRY3Q1gxfVgdAkcBaimruhvv8/X986LGLkvn5Hen7UUcJNRsp/LdTfsNmPYBZ8MWKm+eaXpb1BE+MjFoJSs+QyqKRq3kAuQRtblRZBCgXydE+lfSzy58j5Bjk2j2Mrh1LyFhIWPHuAFbT8NfzqHpuSJZ8jAgRIsdhJIRTM6VItVbfqbkg/uBXGr3Jw/ivJdvbYcpJxiDDi8YBmRdnIx6Y0gflx80rou27vL6etamSOFHEYYnBQmZckEsFmsEgyKKoNvG2rO2r0J1WbbiqcyMOs0u/8AERttbt8EuQEuwrWo87QDwwozqwjZekn8xe4yjIPsYFA8n8v3Budy/UOOdM67mt0+XGx5GaXDTt8OiszqybQxpbPbY8AeQObOq4zjNinzxjKaDUuNSIyi9LNWU4v82aNFxTDhaPS7yP2oB0XjYmM3UkMGXIvdj7jLGxtgBQXuNYeuHHlgvyLvQE/pWfBkJjyjHGfcAllHdjUfcUqVjs+SfNfPF2HrbouPOyTiftvuRpQLDDxUiAe+yCLAA+eRzqEsQdxrfS7mAZNxS9rEMzbwylDbKfHnjWZInAyThuQhZLbCVlZuq68576cmm4fRF6bM/nX9tPUMtxxs8O/dEVjI3HKAZu4pJvYT922/BAu9c9O+kXWJ8mXKKySxEd1XDOCKtpGPAVCPo/b4q9NicKQPCjYP2Cq4YDze0e7jcPqbkihoPqHS/wAREkTPMqLtG2ML2wFO+VpERrKi9vIu7rxpTHhOMOJKYRVjyozfr9qbCIZqOiKWXdGaHz+f1++oN2EmDGwkaeSWUSBNzR7mHDbgbv225kYE/TX73WUgaRvxFY+NOiNFEh9zsoDC9q8PR5U8EBRySdRdV6ji4vSz2W7pkYqrtGf5/wBCmmFKqD3C/Ivzda7LivPirn5Lu7QLKVT2okioFYk0tqzMu2xxQ4GtN3chL4m4yTbjucWSVXKIHCAVcZBSny/fSjFOMayxuu+m8vpn9dQtJNJGzVtzpgsT45CqezXPsflP1+4sfpIGi+n48cmdKkLSY0iQ9ooqrRYLyV3FhSqQy8e7aDwRysBHzZD1BSI5IqVYCNybgGkUmS1YjcSCKHA1F6OWHqSZEk0KGWRE3sCQDGVKlAC3BB+RyebJrWe6ThDduNShBZxi/NHl8sQ8SjVyRula7040sacLh9ay/Z9/bSxcfqD9PYK8bFZSEO7czLGfCOCe3uIDqG5HHi707pHrGXIwjuDLLvVIp2AB3MaUSC/jk7iCPB54sD0jNLjLkxMzcMYnCKWdUFhZzdIpHHNnyfFcFNIdxLH38BiAoNhGjN7WIbj3AFf1DkXrXdSUpixnCXGZe2CSAu8U357x9x1JgOxLPqsr86/60uypBjG9YpQyskYt5chADuX2ttTgUQAOORojCkkEmLt/D4iJASQdrNsHwR7WHw9eAVP1G7FWWjYH2FWRwoIVbsNtAbYFsCquySdM/DqAUUYytIgjHciZRsVWLyB9xHua6INmgQbA1nKJLEv7cnNW9SLo7Rkpdl0UNZP9etemL8XRpuPjsuHkSnPXfPuUJuOxzG54Nr3Ax/UxCgWARQ17D+Hfpp8J2MmQW7wFoaVNw8GNT7vBIv5+fivKZUOO7bsnE7WNGrIjRm0lO4ABgrLvFBirEAVd3YpkfpGXOZp8TIKRBgIT22dxsCjazb6XaRtFXwBq9zfePPf3JxhyVojMlN6h8oPyGHHeiBUghEWq8iHlzfbrbtLTY7oX5rmvvpavXZryv8S48lsQLii3aVA3u2jZTXbfAuv+NZ8pTDT/AOpxxzM52w8hwE/WtyqKNleFHOth6w0gglMIBkCMUB+WAND/AF1kPRs/NcHNyYjJGkTuiyN+YtgHeqBTsWhyOCR4Hi43Zvw/h7k48FA224s5PXzGQMfjrCcfn5RG67M0fbzpLiO6x7yub3AGhxw9dlStqxBbikpCKHJGnyOzMWLO7Nx3GRlZ9pAvbRULuIRdpBJPusCiI0heGTJbDkE2S4SJkJAAePaCoJJj3UfrADWSeONHZMXbZyU7UUT48YMkrvSg7zSLe6/PJ/SeNQy5P1cn2YyukMcW6vEflt43K1Kyr2r72e/k/fPnVRk9OLzxy9xgEDDZ4BBs2f7c8/Yas4oGbgKzEngBSbaj4JpUcgMFkskEHjnTRFtpW9u21bdxsCfqkA/lI6ABCKpubNk6Lwehrk70dlRzHex1TvBi5cMhFb6Bu2Xnji92iaRjKXoXgvB2+4efXFdmgtQ1z/AXmxxujL4y20aoytMZPlZJGOxm5cf1+eOSfQnqEZEEkIVoSqjaqkXsRggD2v1qAtmvg+PGq301hZ2GclBGchEWh7tiysRujIu9sgqm+P35GhMaSGbFd8djDmzSE0sxUyMzKxUAsAqHlWBoBqs3qJxhvRnEScGEWLH6oSni2N2ld9noHRQsU8Nt30h6Pj2/rp/8L8c4/UMmMnvFWnBY8kVR3fsW4B/rp2Ib6rkQBIj3WWMzlSZAGjG9b3AbVU1xXHm65m6hC88SY0alcrHIeU8R2vJ4df5pIdL+/P20586pMSTp8au0oKyyiA1ISiqwJKgrISSxbhtvJ4OtmEd/d2+Zy4xdsBok1cd1ccYSTHhTzqSTGLTVvJ9vWNeU0svCixGfFhkj7ZQSOjsElYWVHZb2gGl2+ODXgHSkgZbBV1rghlN3t/UwtXcKQGewTuAI44kx+hJ/i0jZE8UrACVUqi0YJCIFNgKCCW5N8mueAJOpQyZc8WLENsakoYow2+TcHcCRrChdtWB/mq6GsNvdNwgSmSnKHOXEwfd6r7B1fqtSil0UDRb3+e/+tDQ9PKztMJGO5QNn6RXNj+tf7/OrNGKsG3MhTjuIjMyWShYKAFK2CpDE1wVAFANkTduC+7dwu33b9/AKX/NEase4TdkDkbQQ/ofW8c53akB8yFCS6Ry7mH5ZRv1AAtXg/byNXuTIQdyV0FtF0Y7P1/a+6TSiMkNd6JiNPM8WPIuHLEyjIUEuHJ8M21toNbhtN83dCrh9PZCnq7bYYoQkb7dgp3Cuq7JOaYAUeFvgc0NS9I6D2uoZH4XIjbZH70okvvDNFG3gK4IrdZq6+aEOPlCSGeTJQJmSSlIpeyVLFmT2xkD23ZRjfn6jzep3tk3jc2+RIuJCcf5ORykyit8azbyr1o04zY1KqaVHzWCnruvS9Deq8Q5HXYhuMJExPt4JCR7t3P6mC+fHu8aufX3qMxGKCJGlyFEYjckbkkeq2cDnaTfI8+eNB48EiY4wVQtm/WW3BrXdu/nsQVYq6DyPNXQ0Lk5cMMWJKpOXnKQpLTFiZCgXYwsgsd1KfgCwSNb7v8fe+Mxt4VGN4GBcdyUsfLMzE6ffUnyR4ji7X1tzEPUcLqzk6dNARK6ybwu5s0Dc1cqIwhZtxAAQ8nyD40JsKjaBsrgqA3t8WPcAxILgEkmixC0AQX+oOkZuZlxK2/Hj2iRXVtwQIRaIRVyF/JIHHPPA0T1TAEDrGr951jLEAmSVpFkWRgV+iMkDzX348A4wnGXGJPnLjGUmJ8py9W67fAALgq1yHLVF0X3j8++qTA6aUklcyMxlcNR8L54AH/A+3g1qxbHscq+0bbYHYFF7ULyNRMINhowtWLsmrRju1X3+FBUj37j5jLDbJsUEOjcbrbjk6lzfSP4rGLQTRCQO5UxoBwW3COUAnaCb8AEDzfI0bm5Hbg7k1IlW1dD5TGP633gdERk0d6i9T4MmOi5mRDvnRl29sBYkUEbHZT79oLNdf7DnR3qaUZ3RpGR3j2RyblBG0GMB9vj6WAHz8/tzWz9SyYumKuRjkxSWpLyAGOJxtogXwW4Bv23dVqTIxQzwDAZjGi75sfvbgvCEF0Zve/6COTyLA0buybhKMpGJkYbh9MQOaTLx7Slb76cZsaQerR7XrH+j9tHehGH+FSoSVG6u8PNduy1+LAH+h1Ueh+mpnYhikiigjjCy1CpG5zYQksWs0W8354IrkrInilyI80ezBO2N1YGmJYna0CgimVkSyD55oDRPSO+Z8qDGC4+PtDIzQGlbtgK48FkZjSjkUCRxxqt+Upz3f+URqbHlEWjaYd83yo8iLeHrSgUR27xdP/tfp6V5fbQcTiXasbJIsJaOJY2AkQJwfxCEjuKoVQV4B/o1hSIaHkA1VgrwfAAI9o5sKC1Agc1w70p0vDgxZ5J3hlUFo5OT7Cje5mPDb2YcV5Hi7rQfSc0ZEYlCCHc7q25BGkdhe3uPLyXsAC3R5B+AXcOcoQly4hyQeNuau218VReMWGlTQpV9C5/Pz11H0bp5gj2GRn5Lbm+L5PjmgBdg3wa1ZpEzbkVGffy0O0hZdhoq7kKqMho+wAMAPvqCWtjMQVHbdiGBJQlSiJKALjdi5YEVwV4pb1Nm4zgTN2pGMZhyFaOckcqNxAPu5CsfBNVRutDR20erVdhm5RMd93RZ2OjL+f8ATqKSdIUSSZ0fEsAYZIbsvtLIDuYqClNZKjnUWbgzzr3+nBFxyN0cfcMZLiw5UKNnLCrBFkaLx84Ys8bxYTrFliJa5ve1naig/l3uv3KA1A8VqXpM3UcbOgiCVBLMQqxndEiEl2BUgFCFBNgckGj8aIbrHcJbe5GG4iRlJJrX1bbGPylPUsyTtu9NjyKlFS8nXf8ANbn7mtV6OX/Dw93+Z2033/m2jd/veuaN0ta669LWb/xT/FK0EeMh7czbGKe0bzZ/MYchKF/N0fmtaRrjICKIsfvqozltvOFci6Uun11E4Ezi9ayDqfTsndgRS5aKvhnQiJyymwwU2CWNRhyfg8WdDnHRsnNghjaed6YSPspWVxYs1XvLFG83ya23q/8AWH8PJsnPjl9suKxHdjPDDavtWvBjLAXXPJ4qzqm9Q5xw+pxx4yRRyymKN2KWJNx3EkAi9qkgEUb+ftjUg+HF5cNqMlkcdsYy5JxiHJ7w4/fXOlNyKuSYy5KM+PXGocf83t7WEhl7adRJIAQccknaige42h5A/pqPqXo2PFeLIjy2ETTKGZm7nxdxOvO8BeFN8D4rkyT0ISz40M0irKqZDnapKhGKKqeLBqzd+P31XvgYmC7Y/UD3i+2SMFAuxfcpYqXHuJH1LzQ+L0tmf8WLsSnyPmgFHxINXyX5SVY+0Yng0pHyvMK8+z7e1/1XRUUCR5rmPqFHIiZwWp23OaFkgKFsEgOAVZQOARTIJDLFi94JOidx+5A/vG0Gjt2jcDe77m1B8WerFLGiRNFBjGI74Hm97PRbjksS53CyRx4o8UyYA2do9xkZfyRG3vUhh/NWT2tV38G9K+QJK6KjJbccuKJCOTkjUsMc6HC2fc+9X5e69POurOwAkZ7fiSWVODPEaHaobfeookDbVCj86bkRAIuOZBAiZQCRRgtJtPuUkh7sAg/vQB8e57TWxP3JJN8m7BN8clDsJ8kVzYsugkZduzduBLKkexS0hjEaAKRbeHc2SKIPN6ZR6YprxhEOkxkjYmWiN5Xf5+P3+3eo4Z8NZc2eSKaRN3bG8FwxkUqV59wPBRd9ADnjjS6B1bBw8QO6FJZI2XtE7m22V2xBKNGq3/exYrU0O5yIlyvysdt8/fSg772ZltgdyWACPA45IIAY2f8AiJBJ1GEY2OibIyXK07G9hcooohTSqB4/fTeTty22cyIBJijxhEwcWMZDuNoB1nTKskBeUvyvvaYP66Aw+urHDHkSwypHGVGJEBbUxXu+L37aJ99HgD50Z6p6jg5IXJSPvkyoJkQ0teSXRqKvS8LY3c/YnRx9b9JkZsQmERqi7TuIXcC17ZP81Ec3zZ886HxepNjuywQpJgzFGErncvFK7s2wo6KQeDX0+Res9jeNybLadywbifKSg/zLPHL+aVZZXqpwYgSCvD6Ppjx4PbTd2M2akqLkRjIhcq6KyjcxI4QDeV4LUfaGA8cHUGA4MGMrETxRrLMVHtlTYeB/MBNMV+QTx8LZnqaPbjnJeSWOpMftIDvoOCjNQWyPAIoCvq4A5IwY/qZbcqHKsQrurlbWirKyup93Fj/MKteVMpcsGbtSpRsSEbuKeUuxGnU9YCvb9R6t6fY03uuo3vJci00uQOWaJiPyEG024XaCtcUDY12ZXjheGNo8RPxIAeR7k91EMQRQK2tWRxQPA9zTKTfPuO7kHklgQxv4LXyRRNKONp3OWTad6BbVmYfkB7kKbUBYSPIPb7ySDVi78aSY8euerpB6kYt7HjGiNEdA/n7X6f3y93epIFifNlnfqBHZC0Y/aw3AqeK9y8EKqCvk/GmemPRynblSZdDc6oysEj22UYNvBLMwBBHxfHIvSaAsgiMMM2Or9zIng9v6y7EAODYHkD6l8EXQHx+jwdRfZgN2I4VuRFjVuXPDKAxVb2m7s8DV7k7hInPcNsTmxRoiVCHHjGQvbjF59lEycQXNXZ323aaPi6GkzPA77MRFP4aXuBCWZqdVkYhmJ58gjj+mhcP00mJkSY8mYyJJCFSiVkIc1TyAbAtKaahf9rJmR/C3JKxK2S9RIY4/yw24Fi1uN3nkLxXCj99VcK4sgECRd/Pi9u6wu94n9y3v3LGAD7W4IH76y2N03OUoSmYTcifLEi3U7n5PqkGeSurnFjQh38r236Y/Y9q12BjHjSJHnxntT8KQArANsALEEWW5ISxajijqwztxmllFQzO0cSTxtuiYEbjv9pKErxdce0A8XpmROzMzSLBCzqYp4li7kgA37XoE+3kGroCiSeF1C1gtYCtVPtVU57ZRrCyMtEEMAVPDf11orN5zbU77uyI54RuMiPfzRSXTqMGDr+3fu5L9nGuvArho1jIRlbtY4aljmjF9xjuFKy8iyQRzXg6c2YjytLNO5H4MWuMGAUNxQZWNEFgw8VajgCzGGuuARYIWrB2ilG2+aDFQDdChRqy8sSjL3ZlTagkdCrBIY1IBKqoYb3uqFkc8jjUsSRS/5ciL9M81Xhk8cPjTGm/z28n96zquymxY8KCM40jSuUl5ABQBipKSVsoDcABZJNkfay6/17BghGLDGZmWW9q2XWQWu6U8KCPGw8ftxepk6lMCczcuRu9kEDAK4G8+8DYxVwos1ZI/ygDTcLMxUbv9SEcWSzGXtu5VWTdSPsIDN9JBJ8lbrnV728yiz3tzcIEmUuKS+bBGFBGRwKvBT76UI0hEitUXZjy+e3UMiSSAICDmTMDlwtW0xqpI3Kw2gUFO1CbF/vqbEhhnnz9jy4jbChFooAUgOxPIs+w1dFefJ07H/OSbquO/vqQRI63GBGhK2LDElWN2fP8AStP9IdNi6ni5JeFHeQgySAe5wy+3n4KFeAKrj5HOM2Xwt2QZhD5iKkos2NEfEoEQqLddGrK5RPVxebozforefbQpxM5+mxMssbFCz7ENkgf/AIxL5RhywWvkAnWhfw+eaTCilyVIkflS4AfYfp3/ALn/AFqr50B/DT0hPiQP+LZGeTbaLyBtvknwWN81xx5Ovba7dxee4ciUGXONxBGs9ara26CSUhXamlpaWlrPXRpaiyN207Apb7MSB/qASP8ATUuvH+uvXowHhQIWMhuRgLEcfI315Y38C+Ax+1lSRYi0XQW40mRHK6nh9axQvFiZDH8WbBQe6wqlu5u4FMBfwbNVxryH8QfUjfj8eMrCIA8R7jxKz7XI9yu4Oym9vA45N8aD9TQ4+VmY0kWSElmYMGjG+ig4dG+m2C7dpPPPnxokZUsWbO+Uplx4UGxu2rCMFgVoUCWkDD9wR8DWJOMx+G84y2jFJMlKXEQfqr0P86ynOS5+WpfcQz+mpPXeNk5U2NFB21HaJcsDVByDe3k0dtDxbHVYZB09VgyYBlSy7nQqjcxChsClHY024/b3D76Gwp5OnwSSRAvLmhWhMf18IPr3UASGv2liCT86M6VHnY0E+XKokPavtEs7pbA7i1gGhdoP2NmtKe7/AA4/8fc3YyjiMISENxMfFszEu8epnWJG5MyKPlKuPnj765FiEEIJ0y5du95JTtMAFbnQte1txX5NMq3WkyHztkAYBrkU7ip4VpGFhnI3EcDaq15N6a/T5jEofCQy5UxLsGrgbZKYoLjNK1hdw+w3NpzqiyNYhS8lYgkdSPtEZRAOSqjn7Cju4BFBm4TuUZcu275XVlqBV8ZUpgDOWxKwlf0/Ozrt1WDpIM4n3MW27QN3tqyb/c8H9jX7GrFPdwAp3XwZEUNwHKlyxK2ObVQ1ggmvHA20XJQ2fzN1sEkSqRyOSZCqvuB9puuL1zLcxBw7dqSJIHqaISjcpJ4kUEkf7+eRRIulaO/19Q8Z7S3x4etK/X8/Pw1HNkYzCNcg/iYfEMcK32jwDGzGmJKlV+9ICavRzRZDssXUmRMc2IypVS0q/TTFmDUu7wBqUQTNLNjJk46xzRmVBGtML2rahDaA0bb3HwQeeIcH0+MtZoMrL7ssMu3gK4jG0WGACliSfq/avIOsXe2SpO5GIOJLbBkXGcYhXzdT5L8xeNXxk2cV9urrCK+njrGi/wD/AC/TOVWV+8OWPcSyPseKoefv7ufI0EoyCHSELL00EjimLRr/ADUDhwC17gKU/Hm9DYfojGnLYa0n4WSRmkdLDM4XlEUkFSFFbiDwOPsTn9CMbxYWLmdsujtJGxCFqq2WgWQVftBs1Y8HV7m/ubjGH/J34zldwjIQKz8azqzMRxmtKMIxztwQrKU//Wv7uhcfIhMe2EhccsNuNL+W0snttlccqLK34oqLoHmV/sSPkWGQ2QQpoq1EXS2FDNRLWQKLzMqUSzs+TisuIlLvj5DMgILLdhiRVqR8e0k1oOHxUZMnbgiclYxDGFD7m3MArNxfCgc3wCK0RmT+aLY5W77ttQIihaodheDSSsP5+nf9/wCuq/H6Usc0koZrfghm4FX8Hx4/5H31arG3k91aoF0FMgZiNwkagEDWHWq8NYs1xYLKopLbiFjI9hkSvdKg8AIvs2GwfNEnTcJEmeLakEolOQpUntvW4sNyg+QR8KSCSB44apn0tcN4F9k6S2qcPzCB33+fn5h1yWCt1umPLENxxscWs6hQ/gD3M6nYB5oA7SDpPEepKRixpjGBqm3KxBDC0WgqEVRNHxYrzpmyePHjnTDRZcVnRnNMxVE2kqDZk8myWs8FRepfUUHUCFzIl2XEjdhGZJB7bLA87jz9J5A45IOo+NtQlF+LGCPGM75MFyVECJGZ63TedPjJE4r6nV+Mrmz9L1WYPozqUjusksSrGdsZ97fAb2gEEDm+eb1ZSdRR2/CKhx5IiElylU+xlW5CTsG0SURbPZ3Am7rTuv8AqLOkKYkYZpgR+IZH2x2V4Jeg20bTftq6q+NPzUzYMaLG7aTNkGVTIFO2iLKsWPFC/wAwiyAK5Gqn/wAic5RP+VvRZmQlcfhhl3BBLkUxGzPtWkQC3bgh7U8vHGvby41HFHYJj/MQN2xNGQJp3IX2OCASg3AMOOFU+OdMkjKivFWB7Si8E/SDwq2GAAY+Cf1cESYJEpAwokXFg3C32qXZAQQaAflTRYKRf1WRoSFQoCpsdlgikKxcDaCwffKSW8OSaIJNj4rRGXM5Hs+vddpi/miv03Je8UJXf+v+/D64/XQnTekrBv2ljuct7m+W4qzwB8c/v9tHFxwxKKFKkSO6jtlq2SBFLNIDXKsdqkGgFHE2PGS6KpLksNm32mSMHe0sZ8C9qqY24O2xyTqLBmVmhUSxAyLLGVnxwG4YkCwNpNgfJBpqBI4agMno7c9Zt8VQPdX1kuzK/n5+euuRSB5iYgZeoC2XI2gRsoA5HuFjtntjkX5F6Lxunrks46jJsyUIpI2VCISAVtWLHlixu/kaiMOTNjFhmRBsR3UtGaG1EAO9uUYij7SoWqI503L9HY+ZjDJecyns75HCK3cKpZ7Ztdh4oKfHH76k3owmS+NHbnmMZ3zYse9ugIkXuPnNW6bBkJxZHadXfnObPPWrh8yKLpWSqbBAjT9tiqm1C+0kEFWtjXI58aO/hp6ldsRu9HEuwqB2YxGCSLI2j2iuOePOvJ4oijniz2VVglVYVQLua1jZQJFrbt48gtwo/sbiYGTL+OhZ3xIPd2xtT8vdQ4+wdVZiQ3AIogjS3ZzjDe3Wicoi8vp22KEo/wDtLN0euqg5jEcD4/msw+x3+2vdYXrWLMijbBPeLMNwqiiqbbfu+m/pH3u1ujr0kZNCxRrkXdH+vzrIfSvqHFwMAzxyBmkFBNpBtb2xIh5Y83uHFEHwL1o3o/1H+OxUm2GNz7ZEPO1x5APyPkH7EfNjXQ8XcnHbtjBBeKFpeNbQ3OUY8gF8XnV1paWlo1ehup54ghklayI0ZyB5NC6H7nxrJ8j1jH1GArLAxy1jd1i2sCpA5KyKCpjBom+a+Lq9C9aepo8HHEkq2juIj7d31A+VHLCgeBrOhmb3E3SIlOwlZwFk530UUKzArW0m1/a9QS/iRIczcHlFi8YPrGUnBZ1/3rHe6prj5vL9w86BlyY58SB/wLVA6RyCPhQo9xCFeX55B9pBJBNnROREEfMWNniMssQMcyext/n3U20n6dxohVB80dKbIDF5GneZZl25OPj0TG2zYeCSVVWAX4LGrvnTw7K3LNuXYGPeL7gj7o3+kpTC18/UR9+Z5LEIqh1cmXUiRlgZgqLFv6c5NY1Tn9cV4rw+cVemuoJfbUat7U3cjFVSQsifH5rChs2n/uNaF9QZeVly4mOu5FePhpGFrssPI6A2XNcXV8eOQHd0LtUGiANtGvAqx4qj7rFUSSKJvRONkFDaM0dnzEUDEbmehvW3ZmYLW5jw3GrJ7m1ctlqVIOMXRefIBV/uMpLKRlifX5+f9AE/U+n7c/EGRm8Iij3NscOCAm5lpVD3vNUSRR4bkHB/NXNgwlCbXEgmkflSPpUkKStBN4I5Ucc3epOndI/EdTWSSVZGG6WSFkKtHISApYWQwXdXt8Gj9tO6p1Yjqwx4XSNZW7cmxUPcSONt+40bYm03fUPHwdRKVcgkptbcJMp9fKt8YUCotL9/OqC6U+pSj39Xx1mv8aSypJUkal8Uf/eh+N7hfJDH8w20ZO2r5vTJXlGHkTwkTQTN7UlVi0YBKgkhvbRQKAL2mj8ka51hx06VcWLiHIaIzd73H80hW2HjbwFrzVHS9X9KkwIoGxBMsW4OUDuQ8wlsqwvw9gbaq74sa024/wAWEDtPiRJNcoRHi8u47ivzPmi+tJ+lf/q0dL3jzHUWdPgNJhFoZccHaSCvaVAB+WH8Mu4+wsvBBsnm9TeofR+N3hIjsxAMphjIEiryKDbgWQtXFXQP97H1ZHj5MUccySRZTp7I2W3ZCeYyoPLA2AbFEjk+NVojVVEag7EsIjhCUUlW2EKtoVZaosp5U/fWezvTltQYzlUtvjKM6XC0jhabBPTsTTlEJNhZKxP8/wCf7aeqhdm/8wJxIV4/FK1BzJ4/lHht+759y6d6V9H40KyTSSq/bd1ZdxAsX7nmNFgFIorX9qI0O8oO4Egkg7uQfqBFtd3ZJPN2dt7toOl1Pp65QMciiTcX2BpCoVmY7pBaBBsUAf8AiJHPOmz3YxkbciLIRaMDl7x6+lX4iVpBFTkXT1+fn650JhTYa4WQYoJZmDEKZE3Ct35ctgexS3uZmpuP35ts0kLjT5dLAydr8PGjAHcGrcpeijBQ1eVA+bJ04+ocfBwZTDFKHJ4WUqGlNAKVFi0UtRABP7Gxpvp70002GHzjM3aYCJpHcFaVu4SCaI+ORxRAqtG9uwHd3JMuG2wtn9SMeMiEKAae3J+mnGLUQq5X113Zb3qCZnjVu+THK4YYLBv5aHkDenCDa0d2CeD5o6lmCx5mFj5KBHiFrMklBmLEc+0HajBb5s8NxzcXpuX/ABba+UOYY+4gh9i+4qhDLzftr5Hg6d6Y6+ZM3K/FSRv2e6jTuiL2gr+02AAgbhTXknm605QnCbtyDnGLuVaWUxgxl2TbWfhk3pCJZ0vHrzebPTAHoad0HpHc/HR42b+W4pdh3vtNFn3NYcK1puBLUTZHkwenurZWMMnHmQFVVqTcQXIO0PDY/UxHF/B8kcx9OxTBnTS4zXGxLY/bK9u2/mIZbped1KAeSORVaID8CiSnJUMxfjuK+33J5VgVNHzt59w0R3ZyiMZrGcIcozCxPNgLjA+t5+VNDEHICLSe/wCZP96mw5jE8JDM5icEut9zJtqZSSb2RMdh3MR8UuoOhw5mX1GWVpCnYkolWV955IQfpWML5+fHg2RGJFYEWD+lgTd8eCAefg0bBPJBJ0bBnSqHRJJFDK4ZUCFQHYmSR4wEcKoNBq83RPgzJ3DblCEuPKhaFq1a8Zv9urCMRlMhS6yff8/O3QOPiwD/ABAz5Xec2FEchQulqQ4B+pu5VtTBQvHB5lhyC2Pi5BCw4qAxOqtzInuAIAXlW2hthPABNm9GehOkRRLlZDPFOoJ2yVQMaKG7dN9PuNMD54PPGq/0gh6g0+LK9QRmMdqNVTY7l7KkLagLYC+BZ+2q3t6C7m9NlwjucVk/OkokahGghSGezRGDUYlWxvHWG8vb3+Xp88ixKzShhCwAwHX6owfHtsOg2ulljdbtT5wlx5MGHIhXKRaAdYmZibpQASd+whSwrn6qHgi9MnXMn/AZChoIo2KLyJDtZYyGcEX7PNAci/jRBmysXqwiKzypToqhmbZEGUrKNx8DhWa75+SKMbxOBuxkfPtwWUR40zoHbfTifNFxyv104IsU6k4e+s5/Xp0zpOLgSZmTGBIpZNqhmqx5YoP1FDwA9mj+96DHpaGCZ3jnJBYoZk/lDaLcSIGP1WFJIrg/+Y71D0vDnyTJGH3xsxmVQD2pPHcJPsVQwNgk/wDlo0x5CSXNbj5b22b2bhuRVDKdl+XFMOOddE92bKfGbKEuMqkHKMgPbN4vwn/kNazIgGKSzC0mfz1PbXMnlZW2KjFTIiP9GK8dWqggqWZTvACgHdytG9dzo42bNldJsktDGlhSq24BABG1goNNyKpmuzqNZQy8EVRW74Fqyk3TV9XPzSjnjRDOCxL94qsgkkCSnfuFduPYwU2oUMa8ff28YV0eKrDnKWFknIAV8y1bJb1d/n7+55/Q9tQ5zqFxMT8E+8skj2fd7xT7HrcWPiqUAAAjV/0n+IkMWRj4uPGxhMnbkIQqsZNr5YBnbfVnn9XN+KjFzZ49zQzd/Lm27sd/qjRQxNqhG1lLAEAKD554p2H13GwKbNjX8cgMj/luxJZiykKCUU7aHngjyNOc7Oe87iElqEuXKb44oSIwMXVffTgcWoANHZVH3LLdbHpaG6fmiaKOUcCRFcD9mAP/AO9d1prr1Ves0xjiscuhEGX3Ftu1idoO79PmufvrNtnccp0nIQBF/PG9X5Y0jbnBFiiKX9r1q/Xeix5ePJBKLSQUf7EEH+xAOsr670rEw4+3HlPFM7qqyB6NBqYbEFhPJLc1X9jnuzKIbm5ZJqO3KLKEpesqyB3+msJw+bkR8ZkJZ7H31C8qozjbNh9r2zZCKWWQ2FoAX7XJ3A0vNCudRpKpAAMS+CEjb2pv/SI2AZW2gs1N4oEc8ky4wx2x8X/EAqjdLICLHD773GyFY3w5AY38WNNw8szFSsk+R3J3BKjtR1sKqS6gnbtIIAIsEmr5Mk+Yyi8ve5N08btgULyI8lIhQ1JvKqwlft9/X967ftqtn6OjTJKynuICAeQRu58fJ81x9vuNHRKW4WmLcVuQWdobaSX9u4WA1bgVFHnTY5KXda0h2EgezvL7REBdmNioZnPkgHdpZTdvuIXRXhfGULOu8FlWzTgFqolqIugfv7bDkkY+eu/KF4txcWjwj0iq/L+d/p66UzQuscc8yxwSW0LRsGkU3ysjFWsKGHPNkD4HM0Ms+SBgtE0DhA0c7ISwETLbcnYWfi9pBBbxqc9MnLZeOkWKASuREfgEuCCF5YkBfqogEqRw23Uc3S83PxUZ3SKSJ5AVKht5BC/mFD7OQdpA5BujesJbuyRvckAU5JSlHl1uROMQkNk1u6tz3ZGV4M/oDXhy4fHp1ofqP8MM+eYGbJMsKigZIdzA88BWJ/1v5PGiMjKyMQDBET5LbC5lCm9kjMooBtilaIFnkjxq+i6Vn/4CU934qiwj3H6Q/wDL3XfKC/Pk1415/H6XmdPxZHV0kkkaNQgUDa1kfls597e4XY4AuhWr3EuMN3fNxWoxnD5cd7jxLKOvGmxTMYccZRL/APj76ghEKCSKCdZIkG6d5CFkNGgI22jbuo80KP7HTpRt+obSvxuQ7bUsFBD+4hByxG4lh8Dks9NyP+lx5IsZt7tPKfO4h95JXhiSCRuAAYgkkAVoPHkDlVDozyzToVgUKLZOLkIBAIp+BZB+dvuZOMh3Bs7tVxUqkrCJaRX5m6QGg1FVj/Xtjt9fH386Ch6MiztKAe4wCnyfFfH3FDwL4/Y6LaRaIuI8E7JH9r7RYVkUFmNEMoLACiAOBpO/sLHaAfYSRaCc8GIg8mKyZA48MWN3xqbNyWh37nnx+3LEAxHdj+jaSGYA1tBYgk+0A1Z4v5roM59bx9hkZ8h8qN0ml35/P1x/vTY5kdktJc1ZCFilZSixGypWuPavDE03iq41I6NG3b6tkq0cqFYgXVAzKRuZmQAHggU/3OnJjCeTIxfx4ZJAsqKoFWX3/UKtVoEhCQtqfHGudD6Zi5SGKXLeWZJHUuXshbAACOLaPiw3zZ8+NYy3NmNc9wiDRIGUocjlGUTjGMSZ9RVXfnVkZeI37YBrCLaqeNWUE/SYIFEMwhVi1lMkor7av3A7Xq/jxf76qcXHmZXliZZunbpHWEbbdELAxgkCQncOCSL45rXsep/wzxBiwx2yDG3srgC/zDb+eBZA8VXjxrxmd0nHmnTEgy2RRGTLF3GZWO67O2l7hB+iwKX/AFqcgmR3t8nLs5xagRy7lxLHHy+C9Nin0wo9kz/60+PXTO+hAFGJHao8SdGMZqgZS4uuST5NEfvpdwPZVt5PNht5YCwGJCgm6NWppQBfnU2X1eny5T1Dd27ijXYpYlqNAUFkfgpuUk2DdC77ITTn8x44kgbuT2E2gG9sQAEhIJrcTZ3cmhbJcjkdNPa/VnKwiLXFV+Zum6jUJWPzH6uO68Gq7B6QkUkjoCpkYFju4smgfPiz/wDLGjAAVHgL7fcXVQm8exzTFit2rIKUkWBzqfHjPcQAMSakAJpmhT3CUMOBK5VQV44UWFrUHT4hP2o0aCRpsZwVljpuWYp9P1XyQQRewnyaFKltdZ82ASXoX+WRkocORNLv8+3r9z/GlK6tKX378yBhUEAHbkCt4qh5U7mphwOLrkzGxcjqP50RfCkhLwvsjbc5pW5BYOAoIHkg2dDTz5gxosmKOEPCHjcJtLsoKih+gL7bKcWKNDxqTr/pfOkmXIgeNpHMdRrahOAtxyKx3AH3G/8Au5+NZMtokEtwgjwJAylCXgPljGMJmQrC41QSrEb81gH79qnroTG/hTml3lnyQJSSVlWEM3PyXJG3z4/30Tn9XOWWSeKTHx4nbdMob6o9y7CzWCGb/KvkAWPOvRfxM6FlztirCwMVMsrPdKwAIcqD7ieRX3rkXqi6h0/NRYMFDHIrRtvd1UWu76ZEBLVTAKorcPngnVT3IEz4u9ymHL5op8OJ2xlExKXRd6qUHIQo6xXzfcfB99DxOJFj2NHIllMcBwr0o5kmBpZK2klTwTZ+TUbgN+4IBolbIN0TTNXAvigAwAAA0V1QSM2ZK0eKqxJ2ELe76qNAi/glaYXdigFOondSZdrCSOMQO7hQsYjeMxkqg5c0bW+OAPjmga6/u5+Vo+WI5kDXzMrcq6zfz+ue30+1Y8aA6Z0pIE2xghQS3z88jnyPHmx/qNE/i419xljQKaEgt3i3AurxqihURxw3n9XOiceM9xFrc9GULuKs8aqakRxysjs25kIonkgfMcGWCY43ypYDNj7SJ0A9wsLUhC/ckMOSFsEkCjDnxWXL3ReCRVN5OMjGRdPP6/nuf7H00+GGV2dIInjyUtmypaHcUNt8NYDOCDRUUB513GbDBZOpTocqNj3PzhH7SAyqAKU0pq1+bHnQuTGZ8QZB6g2/H7g3KCpAJA2hVAYu20GmX3cHjV/0z0dgZ7I6ytIpCsRvDiTbVkkjcrE8n7Enx41JuxJlbptzbiSiSlIY97SoBF7iAV40+FlceR6NBn+bzn11pWLGqogQUoUBR9gBwP8ATXdS6Wt9delrwvqD+G2KciXNYlNwDSqKAYj53fpB8t/c+de61xlBFHkHyNVHc3Nu5bcqlWH0vzqJwjMqRZrGOm9TxD1CZsbG7pItGhK7WlCneEQ0re0Vu3bd27z51DHjTS9Pkkn/AOnhidpREsarYW3Md8UUO0BiLLAX440mP0Tj4wlfFhCyMDSg0BZtlQHhN3+nNcDXgfT/AKSyZsjKkzsYrG+5pInNoaG2MAg0+0ANuH2+NYomIq/D24y5zb+aMuVRj1b4XWDFOz6pJR6JWXTWylBGY0QGFwqwCiRLuK7zGdsYO5lG9STQ/toLqLNj4UKy7Z4ciUNyzhlunRAbuyUKlruxx5vUnS51y858CxLiJJtWNTW3am8nelMakBPJPjRUTZEfV44Yu7JEgiKpRZIwbWRbql493PPOr2iLubcTBP8AiRJZGEfmIyfE+XUjwBfjUN8ZPkw16tFntXjSggxW6oDjztE1UyqCPzioCruP0NtO00CCQo4N6s/RXozKxupFgzfhkW+4597FrHab/OQfdu+235OrjM/hmJs5Ml5SqIoDIo5kKm1LH9O2645PixWvc6n/AI+5uR29uUZSi8WMoyeR2pT/AG9tbfBGTyDuxMOlrK/XPpfIyupqokPYMYZill4qobAPCFz7g3/i4tRrUpEsEHwRXmv9xyNCdM6WkAYIPrcuePk+L+9AAWfNatnuxjI2pcVEvyX6a2duEz5y6zrKMzGxl6oPxGQ0h2hQrgmpgKouPrbYCBYADE2b0F09mycPKSHbjwwSs9hnLXy7ITd2u5QGu7r/ACjXuIv4aCPqDZSS7kZWARxzGzMCzKR9VixzyL8m9eVzXnbrDQyd2OJ+5a0QkiKu1Fuqax7uOeP31nuTIfE3LeO2QeUnlJ4jGRA6FFz4v9uXhLEUzJcHWciveuLkqx/GJGPwakrJA1AtJu27wg3I53cbnINXoQ40ydP7uP8AnQzOJWiaNW2g0Ql82XKlWYDhrrzy7rE64WYmCCIsSSRQ6Mb3b03k73tlBkrwRWivUfpHIhlxZMDGLIm10iQ0ga9sgazS7lJO4/f9tUQYzNqiyLuA9SiCbZfcdwu5Pl7vU9lnrx+zfzP/AMev01D1fqeIM7HbKxTEVCs5mrasm0dsOgsD2mi11e2x5OvW9C/hviHIhzVO5U98SGiFb4Ib9Sjyv70b41ayeiYMpYmy4QXUC1JsVdhXrhwD/b48a9KiAAACgOAB8DT2tyZGLGcgduMZRkjSe/trc2i1kFionvpuRjrIjI6hlYFWU8ggiiCPsRrM8r0PgdLjZ5WUxEMqrLQVVINivMjkGh8/NXrUNB9W6RFlRNDPGskbeVYf6EfYj4I5GnKW58OUNubHkUp3Xn99XKEZIyLrOsVwcxf8OlXGw33bgpZgJAiEkROwPjaATto+7ya8WfVfyJMfJzQZGkTt9gIgCWrNdHgiqJFcNtrwNer9TenZMbBdOnQdxyG9u4XuYVvJYjcQPCj+g15bpvpRMfp5lzY9pi3dppb3Rqqc+TxuP6SOa8c6jf3Iju70r4RlHK8pzJR4SInUfuZ1zm3IIw8o9fSI2L66Ey8VkH4edh+JyGHamBLLGncX2Fztk2jcBsC7avRM2Sg6gkOYqHs452y7mvaV90jj55jKkUau/J1z0Wp6ihysm5JYlj2yj27d9lvatJdhTZHFaK/he2TkNOJTI6kG5pFPudHpSGI5DKT44/00tzbnF3NqQM4QZJdEuRxhwe4yI/V4W3PeiKNSLpa+1Nt+19emq/010GLJx8mLHyZdjsGRUFERKbjJv+aoJog1xQP316r+FmLNjpLFlMEdmuOKzRUWO4t/DH9I5FC/I0d6N/h4uFPNOZNxdn7cailjVje0fLf7AfA+deoy+mxysjOobZdAgEc1dgj9gf7DW3xNzLCcmMoxuM6aQrvW21tRG5hZdJ76IcWDRo/f7ayPo/ozKjy5psmV4+0z7XRvrUr7pXc/pon2/cHzQ1r2heqdOXIheJ72uNpo0f7amTuMHbjNiSTklXQ9acoRXklp1esPx48JMXMDP35b53BkIi3EI1A8KvJIuyTzwdWeVn+zFzsoAwtFRxkBawVLg0xCn2kEqflhR416vonoaTp+PkbH78p7kittpnO2kBXx7RxQ4P2Fka8n6N6Uc1ciHLEsiI4VYHLJtASyR4YBjx9uNZ7u5H597cEi7jHu9yROgp/kiSC68H74EJFQO+I9fKV/fC6iz8ftRmHKAb8SyrA4IJiQsq7WDCkUH9CEghjqxdMmDLxY2jbKjEe1XES7uV90hJ8bSpUru8NfJPNd6Wzlz8psbM2TCNY2iiYD5Yh/FM/hDTE/fVh0H09nwdSeoHeNxteUtQXY1xupY+7gkbV58eK1O/CZHeggz2ypA8blNLltvYABx6vxo26eCdS684DqX63nQHp6Tp80+RE0PZaUhY9z25jBsGNiOGDXacmto5HOtF9H+gYentLIh3yy0GcgA7R4UD+vJPzx9hovE9F4keR+JWFe7zRPIUt9RUeFJ/b/ANdXmuvc3Jc5kZyYSSQSpRqnOtNraIgocgrGlpaWlrLW+lpaWlo0aWlpaWjRqKPFRTuCKG8WAAf9dSaWlo0a7paWlo0aWlpaWjRpa5paWjRqOTFRjuZFJHAJAJ/11LpaWjRpaWlpaNGlpaWlo0aWmugIogEfY6Wlo0abDjqgpVVR5oAD/jTxrulo0aWlpaWjRpaWlpaNGlrg0tLRo1HHiIpLBFBPJIABP99S6Wlo0aWlpaWjRpaWlpaNGv/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zh-CN" altLang="en-US">
              <a:ea typeface="宋体" pitchFamily="2" charset="-122"/>
            </a:endParaRPr>
          </a:p>
        </p:txBody>
      </p:sp>
      <p:pic>
        <p:nvPicPr>
          <p:cNvPr id="78850" name="Picture 2"/>
          <p:cNvPicPr>
            <a:picLocks noChangeAspect="1" noChangeArrowheads="1"/>
          </p:cNvPicPr>
          <p:nvPr/>
        </p:nvPicPr>
        <p:blipFill>
          <a:blip r:embed="rId3"/>
          <a:srcRect/>
          <a:stretch>
            <a:fillRect/>
          </a:stretch>
        </p:blipFill>
        <p:spPr bwMode="auto">
          <a:xfrm>
            <a:off x="2322576" y="1389888"/>
            <a:ext cx="4443222" cy="448056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0" name="TextBox 9"/>
          <p:cNvSpPr txBox="1"/>
          <p:nvPr/>
        </p:nvSpPr>
        <p:spPr>
          <a:xfrm>
            <a:off x="1432560" y="356841"/>
            <a:ext cx="6324600" cy="584775"/>
          </a:xfrm>
          <a:prstGeom prst="rect">
            <a:avLst/>
          </a:prstGeom>
          <a:noFill/>
        </p:spPr>
        <p:txBody>
          <a:bodyPr wrap="square" rtlCol="0">
            <a:spAutoFit/>
          </a:bodyPr>
          <a:lstStyle/>
          <a:p>
            <a:pPr algn="ctr" rtl="0"/>
            <a:r>
              <a:rPr lang="en-US" altLang="zh-CN" sz="3200" b="1" spc="-150" dirty="0">
                <a:solidFill>
                  <a:srgbClr val="5F5F5F"/>
                </a:solidFill>
                <a:latin typeface="Arial" pitchFamily="34" charset="0"/>
              </a:rPr>
              <a:t>Anticipatory Postural </a:t>
            </a:r>
            <a:r>
              <a:rPr lang="en-US" altLang="zh-CN" sz="3200" b="1" spc="-150" dirty="0" smtClean="0">
                <a:solidFill>
                  <a:srgbClr val="5F5F5F"/>
                </a:solidFill>
                <a:latin typeface="Arial" pitchFamily="34" charset="0"/>
              </a:rPr>
              <a:t>Adjustments</a:t>
            </a:r>
            <a:endParaRPr lang="he-IL" altLang="zh-CN" sz="3200" b="1" spc="-150" dirty="0">
              <a:solidFill>
                <a:srgbClr val="5F5F5F"/>
              </a:solidFill>
              <a:latin typeface="Arial" pitchFamily="34" charset="0"/>
            </a:endParaRPr>
          </a:p>
        </p:txBody>
      </p:sp>
      <p:sp>
        <p:nvSpPr>
          <p:cNvPr id="11" name="TextBox 10"/>
          <p:cNvSpPr txBox="1"/>
          <p:nvPr/>
        </p:nvSpPr>
        <p:spPr>
          <a:xfrm>
            <a:off x="3657600" y="6324600"/>
            <a:ext cx="2362200" cy="369332"/>
          </a:xfrm>
          <a:prstGeom prst="rect">
            <a:avLst/>
          </a:prstGeom>
          <a:noFill/>
        </p:spPr>
        <p:txBody>
          <a:bodyPr wrap="square" rtlCol="1">
            <a:spAutoFit/>
          </a:bodyPr>
          <a:lstStyle/>
          <a:p>
            <a:pPr algn="l" rtl="0"/>
            <a:r>
              <a:rPr lang="en-US" altLang="zh-TW" b="1" spc="-150" dirty="0">
                <a:solidFill>
                  <a:srgbClr val="9D1583"/>
                </a:solidFill>
                <a:latin typeface="Arial" pitchFamily="34" charset="0"/>
              </a:rPr>
              <a:t>Cordo &amp; Nashner, 1982 </a:t>
            </a:r>
            <a:endParaRPr lang="he-IL" altLang="en-US" b="1" spc="-150" dirty="0">
              <a:solidFill>
                <a:srgbClr val="9D1583"/>
              </a:solidFill>
              <a:latin typeface="Arial" pitchFamily="34" charset="0"/>
            </a:endParaRPr>
          </a:p>
        </p:txBody>
      </p:sp>
    </p:spTree>
    <p:extLst>
      <p:ext uri="{BB962C8B-B14F-4D97-AF65-F5344CB8AC3E}">
        <p14:creationId xmlns:p14="http://schemas.microsoft.com/office/powerpoint/2010/main" val="4070382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066800"/>
            <a:ext cx="4158745" cy="25260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776" y="4025153"/>
            <a:ext cx="3851714" cy="25064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3998259"/>
            <a:ext cx="2590800" cy="2590800"/>
          </a:xfrm>
          <a:prstGeom prst="rect">
            <a:avLst/>
          </a:prstGeom>
        </p:spPr>
      </p:pic>
      <p:sp>
        <p:nvSpPr>
          <p:cNvPr id="8" name="TextBox 7"/>
          <p:cNvSpPr txBox="1"/>
          <p:nvPr/>
        </p:nvSpPr>
        <p:spPr>
          <a:xfrm>
            <a:off x="2172341" y="356841"/>
            <a:ext cx="5178470" cy="584775"/>
          </a:xfrm>
          <a:prstGeom prst="rect">
            <a:avLst/>
          </a:prstGeom>
          <a:noFill/>
        </p:spPr>
        <p:txBody>
          <a:bodyPr wrap="square" rtlCol="0">
            <a:spAutoFit/>
          </a:bodyPr>
          <a:lstStyle/>
          <a:p>
            <a:pPr algn="ctr" rtl="0"/>
            <a:r>
              <a:rPr lang="en-US" altLang="zh-CN" sz="3200" b="1" spc="-150" dirty="0" smtClean="0">
                <a:solidFill>
                  <a:srgbClr val="5F5F5F"/>
                </a:solidFill>
                <a:latin typeface="Arial" pitchFamily="34" charset="0"/>
              </a:rPr>
              <a:t>Orthopedic injuries</a:t>
            </a:r>
            <a:endParaRPr lang="he-IL" altLang="zh-CN" sz="3200" b="1" spc="-150" dirty="0">
              <a:solidFill>
                <a:srgbClr val="5F5F5F"/>
              </a:solidFill>
              <a:latin typeface="Arial" pitchFamily="34"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1215" t="2353" r="57889" b="1102"/>
          <a:stretch/>
        </p:blipFill>
        <p:spPr>
          <a:xfrm>
            <a:off x="5406345" y="1143000"/>
            <a:ext cx="3136392" cy="2627159"/>
          </a:xfrm>
          <a:prstGeom prst="rect">
            <a:avLst/>
          </a:prstGeom>
        </p:spPr>
      </p:pic>
    </p:spTree>
    <p:extLst>
      <p:ext uri="{BB962C8B-B14F-4D97-AF65-F5344CB8AC3E}">
        <p14:creationId xmlns:p14="http://schemas.microsoft.com/office/powerpoint/2010/main" val="106522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172341" y="356841"/>
            <a:ext cx="5178470" cy="584775"/>
          </a:xfrm>
          <a:prstGeom prst="rect">
            <a:avLst/>
          </a:prstGeom>
          <a:noFill/>
        </p:spPr>
        <p:txBody>
          <a:bodyPr wrap="square" rtlCol="0">
            <a:spAutoFit/>
          </a:bodyPr>
          <a:lstStyle/>
          <a:p>
            <a:pPr algn="ctr" rtl="0"/>
            <a:r>
              <a:rPr lang="en-US" altLang="zh-CN" sz="3200" b="1" spc="-150" dirty="0" smtClean="0">
                <a:solidFill>
                  <a:srgbClr val="5F5F5F"/>
                </a:solidFill>
                <a:latin typeface="Arial" pitchFamily="34" charset="0"/>
              </a:rPr>
              <a:t>Postural control response</a:t>
            </a:r>
            <a:endParaRPr lang="he-IL" altLang="zh-CN" sz="3200" b="1" spc="-150" dirty="0">
              <a:solidFill>
                <a:srgbClr val="5F5F5F"/>
              </a:solidFill>
              <a:latin typeface="Arial" pitchFamily="34" charset="0"/>
            </a:endParaRPr>
          </a:p>
        </p:txBody>
      </p:sp>
      <p:pic>
        <p:nvPicPr>
          <p:cNvPr id="19" name="Picture 1"/>
          <p:cNvPicPr>
            <a:picLocks noChangeAspect="1"/>
          </p:cNvPicPr>
          <p:nvPr/>
        </p:nvPicPr>
        <p:blipFill>
          <a:blip r:embed="rId3" cstate="print"/>
          <a:srcRect/>
          <a:stretch>
            <a:fillRect/>
          </a:stretch>
        </p:blipFill>
        <p:spPr bwMode="auto">
          <a:xfrm>
            <a:off x="366135" y="433041"/>
            <a:ext cx="1466850" cy="447675"/>
          </a:xfrm>
          <a:prstGeom prst="rect">
            <a:avLst/>
          </a:prstGeom>
          <a:noFill/>
          <a:ln w="9525">
            <a:noFill/>
            <a:miter lim="800000"/>
            <a:headEnd/>
            <a:tailEnd/>
          </a:ln>
        </p:spPr>
      </p:pic>
      <p:pic>
        <p:nvPicPr>
          <p:cNvPr id="5" name="Picture 3" descr="docu00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2776" y="1708050"/>
            <a:ext cx="3406106" cy="294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1752600"/>
            <a:ext cx="184731" cy="369332"/>
          </a:xfrm>
          <a:prstGeom prst="rect">
            <a:avLst/>
          </a:prstGeom>
          <a:noFill/>
        </p:spPr>
        <p:txBody>
          <a:bodyPr wrap="none" rtlCol="0">
            <a:spAutoFit/>
          </a:bodyPr>
          <a:lstStyle/>
          <a:p>
            <a:endParaRPr lang="en-US" dirty="0"/>
          </a:p>
        </p:txBody>
      </p:sp>
      <p:sp>
        <p:nvSpPr>
          <p:cNvPr id="3" name="Rectangle 2"/>
          <p:cNvSpPr/>
          <p:nvPr/>
        </p:nvSpPr>
        <p:spPr>
          <a:xfrm>
            <a:off x="427116" y="1708050"/>
            <a:ext cx="3849131" cy="461665"/>
          </a:xfrm>
          <a:prstGeom prst="rect">
            <a:avLst/>
          </a:prstGeom>
        </p:spPr>
        <p:txBody>
          <a:bodyPr wrap="none">
            <a:spAutoFit/>
          </a:bodyPr>
          <a:lstStyle/>
          <a:p>
            <a:pPr algn="l" rtl="0"/>
            <a:r>
              <a:rPr lang="en-US" sz="2400" b="1" spc="-150" dirty="0">
                <a:solidFill>
                  <a:schemeClr val="tx1">
                    <a:lumMod val="75000"/>
                    <a:lumOff val="25000"/>
                  </a:schemeClr>
                </a:solidFill>
                <a:latin typeface="Arial" pitchFamily="34" charset="0"/>
              </a:rPr>
              <a:t>Spinal cord- reflex response </a:t>
            </a:r>
          </a:p>
        </p:txBody>
      </p:sp>
      <p:sp>
        <p:nvSpPr>
          <p:cNvPr id="6" name="Rectangle 5"/>
          <p:cNvSpPr/>
          <p:nvPr/>
        </p:nvSpPr>
        <p:spPr>
          <a:xfrm>
            <a:off x="427116" y="2987625"/>
            <a:ext cx="4360489" cy="461665"/>
          </a:xfrm>
          <a:prstGeom prst="rect">
            <a:avLst/>
          </a:prstGeom>
        </p:spPr>
        <p:txBody>
          <a:bodyPr wrap="none">
            <a:spAutoFit/>
          </a:bodyPr>
          <a:lstStyle/>
          <a:p>
            <a:pPr algn="l" rtl="0"/>
            <a:r>
              <a:rPr lang="en-US" sz="2400" b="1" spc="-150" dirty="0">
                <a:solidFill>
                  <a:schemeClr val="tx1">
                    <a:lumMod val="75000"/>
                    <a:lumOff val="25000"/>
                  </a:schemeClr>
                </a:solidFill>
                <a:latin typeface="Arial" pitchFamily="34" charset="0"/>
              </a:rPr>
              <a:t>Brain stem- automatic response </a:t>
            </a:r>
          </a:p>
        </p:txBody>
      </p:sp>
      <p:sp>
        <p:nvSpPr>
          <p:cNvPr id="7" name="Rectangle 6"/>
          <p:cNvSpPr/>
          <p:nvPr/>
        </p:nvSpPr>
        <p:spPr>
          <a:xfrm>
            <a:off x="366135" y="4267200"/>
            <a:ext cx="4798108" cy="461665"/>
          </a:xfrm>
          <a:prstGeom prst="rect">
            <a:avLst/>
          </a:prstGeom>
        </p:spPr>
        <p:txBody>
          <a:bodyPr wrap="none">
            <a:spAutoFit/>
          </a:bodyPr>
          <a:lstStyle/>
          <a:p>
            <a:pPr algn="l" rtl="0"/>
            <a:r>
              <a:rPr lang="en-US" sz="2400" b="1" spc="-150" dirty="0">
                <a:solidFill>
                  <a:schemeClr val="tx1">
                    <a:lumMod val="75000"/>
                    <a:lumOff val="25000"/>
                  </a:schemeClr>
                </a:solidFill>
                <a:latin typeface="Arial" pitchFamily="34" charset="0"/>
              </a:rPr>
              <a:t>Cerebral cortex- voluntary response</a:t>
            </a:r>
          </a:p>
        </p:txBody>
      </p:sp>
      <p:sp>
        <p:nvSpPr>
          <p:cNvPr id="8" name="Rectangle 7"/>
          <p:cNvSpPr/>
          <p:nvPr/>
        </p:nvSpPr>
        <p:spPr>
          <a:xfrm>
            <a:off x="2953468" y="5867400"/>
            <a:ext cx="2852127" cy="369332"/>
          </a:xfrm>
          <a:prstGeom prst="rect">
            <a:avLst/>
          </a:prstGeom>
        </p:spPr>
        <p:txBody>
          <a:bodyPr wrap="none">
            <a:spAutoFit/>
          </a:bodyPr>
          <a:lstStyle/>
          <a:p>
            <a:pPr lvl="0"/>
            <a:r>
              <a:rPr lang="en-US" b="1" spc="-150" dirty="0" smtClean="0">
                <a:solidFill>
                  <a:srgbClr val="9D1583"/>
                </a:solidFill>
                <a:latin typeface="Arial" pitchFamily="34" charset="0"/>
              </a:rPr>
              <a:t>Robert T,  Neuroscience 2008</a:t>
            </a:r>
            <a:endParaRPr lang="en-US" b="1" spc="-150" dirty="0">
              <a:solidFill>
                <a:srgbClr val="9D1583"/>
              </a:solidFill>
              <a:latin typeface="Arial" pitchFamily="34" charset="0"/>
            </a:endParaRPr>
          </a:p>
        </p:txBody>
      </p:sp>
      <p:sp>
        <p:nvSpPr>
          <p:cNvPr id="9" name="TextBox 8"/>
          <p:cNvSpPr txBox="1"/>
          <p:nvPr/>
        </p:nvSpPr>
        <p:spPr>
          <a:xfrm>
            <a:off x="626795" y="2169715"/>
            <a:ext cx="1219200" cy="369332"/>
          </a:xfrm>
          <a:prstGeom prst="rect">
            <a:avLst/>
          </a:prstGeom>
          <a:noFill/>
        </p:spPr>
        <p:txBody>
          <a:bodyPr wrap="square" rtlCol="0">
            <a:spAutoFit/>
          </a:bodyPr>
          <a:lstStyle/>
          <a:p>
            <a:pPr algn="ctr"/>
            <a:r>
              <a:rPr lang="en-US" dirty="0" smtClean="0"/>
              <a:t>30-70 ms</a:t>
            </a:r>
            <a:endParaRPr lang="en-US" dirty="0"/>
          </a:p>
        </p:txBody>
      </p:sp>
      <p:sp>
        <p:nvSpPr>
          <p:cNvPr id="12" name="TextBox 11"/>
          <p:cNvSpPr txBox="1"/>
          <p:nvPr/>
        </p:nvSpPr>
        <p:spPr>
          <a:xfrm>
            <a:off x="626795" y="3449290"/>
            <a:ext cx="1219200" cy="369332"/>
          </a:xfrm>
          <a:prstGeom prst="rect">
            <a:avLst/>
          </a:prstGeom>
          <a:noFill/>
        </p:spPr>
        <p:txBody>
          <a:bodyPr wrap="square" rtlCol="0">
            <a:spAutoFit/>
          </a:bodyPr>
          <a:lstStyle/>
          <a:p>
            <a:pPr algn="ctr"/>
            <a:r>
              <a:rPr lang="en-US" dirty="0" smtClean="0"/>
              <a:t>70-120 ms</a:t>
            </a:r>
            <a:endParaRPr lang="en-US" dirty="0"/>
          </a:p>
        </p:txBody>
      </p:sp>
      <p:sp>
        <p:nvSpPr>
          <p:cNvPr id="13" name="TextBox 12"/>
          <p:cNvSpPr txBox="1"/>
          <p:nvPr/>
        </p:nvSpPr>
        <p:spPr>
          <a:xfrm>
            <a:off x="470681" y="4740016"/>
            <a:ext cx="1545546" cy="369332"/>
          </a:xfrm>
          <a:prstGeom prst="rect">
            <a:avLst/>
          </a:prstGeom>
          <a:noFill/>
        </p:spPr>
        <p:txBody>
          <a:bodyPr wrap="square" rtlCol="0">
            <a:spAutoFit/>
          </a:bodyPr>
          <a:lstStyle/>
          <a:p>
            <a:pPr algn="ctr"/>
            <a:r>
              <a:rPr lang="en-US" dirty="0" smtClean="0"/>
              <a:t>220-280 ms</a:t>
            </a:r>
            <a:endParaRPr lang="en-US" dirty="0"/>
          </a:p>
        </p:txBody>
      </p:sp>
    </p:spTree>
    <p:extLst>
      <p:ext uri="{BB962C8B-B14F-4D97-AF65-F5344CB8AC3E}">
        <p14:creationId xmlns:p14="http://schemas.microsoft.com/office/powerpoint/2010/main" val="812327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9"/>
          <p:cNvSpPr/>
          <p:nvPr/>
        </p:nvSpPr>
        <p:spPr>
          <a:xfrm>
            <a:off x="977656" y="1980750"/>
            <a:ext cx="520456" cy="513049"/>
          </a:xfrm>
          <a:prstGeom prst="ellipse">
            <a:avLst/>
          </a:prstGeom>
          <a:solidFill>
            <a:schemeClr val="tx2">
              <a:lumMod val="40000"/>
              <a:lumOff val="60000"/>
            </a:schemeClr>
          </a:solidFill>
          <a:ln w="381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TextBox 10"/>
          <p:cNvSpPr txBox="1"/>
          <p:nvPr/>
        </p:nvSpPr>
        <p:spPr>
          <a:xfrm>
            <a:off x="1741167" y="1948272"/>
            <a:ext cx="5712050" cy="523220"/>
          </a:xfrm>
          <a:prstGeom prst="rect">
            <a:avLst/>
          </a:prstGeom>
          <a:noFill/>
        </p:spPr>
        <p:txBody>
          <a:bodyPr wrap="square" rtlCol="0">
            <a:spAutoFit/>
          </a:bodyPr>
          <a:lstStyle/>
          <a:p>
            <a:pPr algn="l" rtl="0"/>
            <a:r>
              <a:rPr lang="en-US" sz="2800" b="1" spc="-150" dirty="0" smtClean="0">
                <a:solidFill>
                  <a:srgbClr val="5F5F5F"/>
                </a:solidFill>
                <a:latin typeface="Arial" pitchFamily="34" charset="0"/>
              </a:rPr>
              <a:t>SCIENTIFIC BACKGROUND</a:t>
            </a:r>
            <a:endParaRPr lang="en-US" sz="2800" b="1" spc="-150" dirty="0">
              <a:solidFill>
                <a:srgbClr val="5F5F5F"/>
              </a:solidFill>
              <a:latin typeface="Arial" pitchFamily="34" charset="0"/>
            </a:endParaRPr>
          </a:p>
        </p:txBody>
      </p:sp>
      <p:sp>
        <p:nvSpPr>
          <p:cNvPr id="20" name="TextBox 19"/>
          <p:cNvSpPr txBox="1"/>
          <p:nvPr/>
        </p:nvSpPr>
        <p:spPr>
          <a:xfrm>
            <a:off x="1737726" y="4466088"/>
            <a:ext cx="5638800" cy="523220"/>
          </a:xfrm>
          <a:prstGeom prst="rect">
            <a:avLst/>
          </a:prstGeom>
          <a:noFill/>
        </p:spPr>
        <p:txBody>
          <a:bodyPr wrap="square" rtlCol="1">
            <a:spAutoFit/>
          </a:bodyPr>
          <a:lstStyle/>
          <a:p>
            <a:pPr algn="l" rtl="0"/>
            <a:r>
              <a:rPr lang="en-US" sz="2800" b="1" spc="-150" dirty="0" smtClean="0">
                <a:solidFill>
                  <a:srgbClr val="5F5F5F"/>
                </a:solidFill>
                <a:latin typeface="Arial" pitchFamily="34" charset="0"/>
              </a:rPr>
              <a:t>CLINICAL APPLICATIONS</a:t>
            </a:r>
            <a:endParaRPr lang="he-IL" sz="2800" b="1" spc="-150" dirty="0" smtClean="0">
              <a:solidFill>
                <a:srgbClr val="5F5F5F"/>
              </a:solidFill>
              <a:latin typeface="Arial" pitchFamily="34" charset="0"/>
            </a:endParaRPr>
          </a:p>
        </p:txBody>
      </p:sp>
      <p:sp>
        <p:nvSpPr>
          <p:cNvPr id="13" name="Oval 12"/>
          <p:cNvSpPr/>
          <p:nvPr/>
        </p:nvSpPr>
        <p:spPr>
          <a:xfrm>
            <a:off x="938591" y="3216910"/>
            <a:ext cx="520456" cy="513049"/>
          </a:xfrm>
          <a:prstGeom prst="ellipse">
            <a:avLst/>
          </a:prstGeom>
          <a:solidFill>
            <a:srgbClr val="00B050"/>
          </a:solidFill>
          <a:ln w="381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Oval 18"/>
          <p:cNvSpPr/>
          <p:nvPr/>
        </p:nvSpPr>
        <p:spPr>
          <a:xfrm>
            <a:off x="899526" y="4453071"/>
            <a:ext cx="520456" cy="513049"/>
          </a:xfrm>
          <a:prstGeom prst="ellipse">
            <a:avLst/>
          </a:prstGeom>
          <a:solidFill>
            <a:srgbClr val="9D1583"/>
          </a:solidFill>
          <a:ln w="381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TextBox 20"/>
          <p:cNvSpPr txBox="1"/>
          <p:nvPr/>
        </p:nvSpPr>
        <p:spPr>
          <a:xfrm>
            <a:off x="1752264" y="3207180"/>
            <a:ext cx="5638800" cy="523220"/>
          </a:xfrm>
          <a:prstGeom prst="rect">
            <a:avLst/>
          </a:prstGeom>
          <a:noFill/>
        </p:spPr>
        <p:txBody>
          <a:bodyPr wrap="square" rtlCol="1">
            <a:spAutoFit/>
          </a:bodyPr>
          <a:lstStyle/>
          <a:p>
            <a:pPr algn="l" rtl="0"/>
            <a:r>
              <a:rPr lang="en-US" sz="2800" b="1" spc="-150" dirty="0" smtClean="0">
                <a:solidFill>
                  <a:srgbClr val="5F5F5F"/>
                </a:solidFill>
                <a:latin typeface="Arial" pitchFamily="34" charset="0"/>
              </a:rPr>
              <a:t>BALANCETUTOR SYSTEM</a:t>
            </a:r>
            <a:endParaRPr lang="he-IL" sz="2800" b="1" spc="-150" dirty="0" smtClean="0">
              <a:solidFill>
                <a:srgbClr val="5F5F5F"/>
              </a:solidFill>
              <a:latin typeface="Arial" pitchFamily="34" charset="0"/>
            </a:endParaRPr>
          </a:p>
        </p:txBody>
      </p:sp>
      <p:sp>
        <p:nvSpPr>
          <p:cNvPr id="10" name="TextBox 9"/>
          <p:cNvSpPr txBox="1"/>
          <p:nvPr/>
        </p:nvSpPr>
        <p:spPr>
          <a:xfrm>
            <a:off x="2172341" y="356841"/>
            <a:ext cx="5178470" cy="584775"/>
          </a:xfrm>
          <a:prstGeom prst="rect">
            <a:avLst/>
          </a:prstGeom>
          <a:noFill/>
        </p:spPr>
        <p:txBody>
          <a:bodyPr wrap="square" rtlCol="0">
            <a:spAutoFit/>
          </a:bodyPr>
          <a:lstStyle/>
          <a:p>
            <a:pPr lvl="0" algn="ctr" rtl="0"/>
            <a:r>
              <a:rPr lang="en-US" altLang="zh-CN" sz="3200" b="1" spc="-150" dirty="0" smtClean="0">
                <a:solidFill>
                  <a:srgbClr val="5F5F5F"/>
                </a:solidFill>
                <a:latin typeface="Arial" pitchFamily="34" charset="0"/>
              </a:rPr>
              <a:t>CONTENTS</a:t>
            </a:r>
            <a:endParaRPr lang="he-IL" altLang="zh-CN" sz="3200" b="1" spc="-150" dirty="0">
              <a:solidFill>
                <a:srgbClr val="5F5F5F"/>
              </a:solidFill>
              <a:latin typeface="Arial" pitchFamily="34" charset="0"/>
            </a:endParaRPr>
          </a:p>
        </p:txBody>
      </p:sp>
      <p:pic>
        <p:nvPicPr>
          <p:cNvPr id="15" name="Picture 1"/>
          <p:cNvPicPr>
            <a:picLocks noChangeAspect="1"/>
          </p:cNvPicPr>
          <p:nvPr/>
        </p:nvPicPr>
        <p:blipFill>
          <a:blip r:embed="rId3" cstate="print"/>
          <a:srcRect/>
          <a:stretch>
            <a:fillRect/>
          </a:stretch>
        </p:blipFill>
        <p:spPr bwMode="auto">
          <a:xfrm>
            <a:off x="366135" y="433041"/>
            <a:ext cx="1466850" cy="447675"/>
          </a:xfrm>
          <a:prstGeom prst="rect">
            <a:avLst/>
          </a:prstGeom>
          <a:noFill/>
          <a:ln w="9525">
            <a:noFill/>
            <a:miter lim="800000"/>
            <a:headEnd/>
            <a:tailEnd/>
          </a:ln>
        </p:spPr>
      </p:pic>
      <p:sp>
        <p:nvSpPr>
          <p:cNvPr id="12"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4033151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750"/>
                                        <p:tgtEl>
                                          <p:spTgt spid="7"/>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750"/>
                                        <p:tgtEl>
                                          <p:spTgt spid="11"/>
                                        </p:tgtEl>
                                      </p:cBhvr>
                                    </p:animEffect>
                                  </p:childTnLst>
                                </p:cTn>
                              </p:par>
                            </p:childTnLst>
                          </p:cTn>
                        </p:par>
                        <p:par>
                          <p:cTn id="12" fill="hold">
                            <p:stCondLst>
                              <p:cond delay="1500"/>
                            </p:stCondLst>
                            <p:childTnLst>
                              <p:par>
                                <p:cTn id="13" presetID="6" presetClass="entr" presetSubtype="16"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750"/>
                                        <p:tgtEl>
                                          <p:spTgt spid="13"/>
                                        </p:tgtEl>
                                      </p:cBhvr>
                                    </p:animEffect>
                                  </p:childTnLst>
                                </p:cTn>
                              </p:par>
                            </p:childTnLst>
                          </p:cTn>
                        </p:par>
                        <p:par>
                          <p:cTn id="16" fill="hold">
                            <p:stCondLst>
                              <p:cond delay="2250"/>
                            </p:stCondLst>
                            <p:childTnLst>
                              <p:par>
                                <p:cTn id="17" presetID="6"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750"/>
                                        <p:tgtEl>
                                          <p:spTgt spid="21"/>
                                        </p:tgtEl>
                                      </p:cBhvr>
                                    </p:animEffect>
                                  </p:childTnLst>
                                </p:cTn>
                              </p:par>
                            </p:childTnLst>
                          </p:cTn>
                        </p:par>
                        <p:par>
                          <p:cTn id="20" fill="hold">
                            <p:stCondLst>
                              <p:cond delay="3000"/>
                            </p:stCondLst>
                            <p:childTnLst>
                              <p:par>
                                <p:cTn id="21" presetID="6"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750"/>
                                        <p:tgtEl>
                                          <p:spTgt spid="19"/>
                                        </p:tgtEl>
                                      </p:cBhvr>
                                    </p:animEffect>
                                  </p:childTnLst>
                                </p:cTn>
                              </p:par>
                            </p:childTnLst>
                          </p:cTn>
                        </p:par>
                        <p:par>
                          <p:cTn id="24" fill="hold">
                            <p:stCondLst>
                              <p:cond delay="3750"/>
                            </p:stCondLst>
                            <p:childTnLst>
                              <p:par>
                                <p:cTn id="25" presetID="6" presetClass="entr" presetSubtype="16"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20" grpId="0"/>
      <p:bldP spid="13" grpId="0" animBg="1"/>
      <p:bldP spid="19"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19665" y="2044395"/>
            <a:ext cx="8829675" cy="1107996"/>
          </a:xfrm>
          <a:prstGeom prst="rect">
            <a:avLst/>
          </a:prstGeom>
          <a:noFill/>
        </p:spPr>
        <p:txBody>
          <a:bodyPr wrap="square" rtlCol="1">
            <a:spAutoFit/>
          </a:bodyPr>
          <a:lstStyle/>
          <a:p>
            <a:pPr algn="l" rtl="0"/>
            <a:r>
              <a:rPr lang="en-US" altLang="zh-CN" sz="2400" b="1" spc="-150" dirty="0">
                <a:solidFill>
                  <a:schemeClr val="tx1">
                    <a:lumMod val="75000"/>
                    <a:lumOff val="25000"/>
                  </a:schemeClr>
                </a:solidFill>
                <a:latin typeface="Arial" pitchFamily="34" charset="0"/>
              </a:rPr>
              <a:t>Proprioceptive information plays an integral role in feedforward control.</a:t>
            </a:r>
          </a:p>
          <a:p>
            <a:pPr algn="l" rtl="0"/>
            <a:r>
              <a:rPr lang="en-US" altLang="zh-CN" b="1" spc="-150" dirty="0">
                <a:solidFill>
                  <a:srgbClr val="9D1583"/>
                </a:solidFill>
                <a:latin typeface="Arial" pitchFamily="34" charset="0"/>
              </a:rPr>
              <a:t>Bard C, 1995</a:t>
            </a:r>
            <a:endParaRPr lang="he-IL" b="1" spc="-150" dirty="0">
              <a:solidFill>
                <a:srgbClr val="9D1583"/>
              </a:solidFill>
              <a:latin typeface="Arial" pitchFamily="34" charset="0"/>
            </a:endParaRPr>
          </a:p>
        </p:txBody>
      </p:sp>
      <p:sp>
        <p:nvSpPr>
          <p:cNvPr id="13" name="TextBox 12"/>
          <p:cNvSpPr txBox="1"/>
          <p:nvPr/>
        </p:nvSpPr>
        <p:spPr>
          <a:xfrm>
            <a:off x="319665" y="3380471"/>
            <a:ext cx="8610600" cy="1107996"/>
          </a:xfrm>
          <a:prstGeom prst="rect">
            <a:avLst/>
          </a:prstGeom>
          <a:noFill/>
        </p:spPr>
        <p:txBody>
          <a:bodyPr wrap="square" rtlCol="1">
            <a:spAutoFit/>
          </a:bodyPr>
          <a:lstStyle/>
          <a:p>
            <a:pPr lvl="0" algn="l" rtl="0"/>
            <a:r>
              <a:rPr lang="en-US" altLang="he-IL" sz="2400" b="1" spc="-150" dirty="0">
                <a:solidFill>
                  <a:schemeClr val="tx1">
                    <a:lumMod val="75000"/>
                    <a:lumOff val="25000"/>
                  </a:schemeClr>
                </a:solidFill>
                <a:latin typeface="Arial" pitchFamily="34" charset="0"/>
              </a:rPr>
              <a:t>proprioceptive input is the most quickest and most accurate compared to other inputs such as visual input.</a:t>
            </a:r>
          </a:p>
          <a:p>
            <a:pPr lvl="0" algn="l" rtl="0"/>
            <a:r>
              <a:rPr lang="en-US" altLang="he-IL" b="1" spc="-150" dirty="0">
                <a:solidFill>
                  <a:srgbClr val="9D1583"/>
                </a:solidFill>
                <a:latin typeface="Arial" pitchFamily="34" charset="0"/>
              </a:rPr>
              <a:t>Ghez C.  1991</a:t>
            </a:r>
            <a:endParaRPr lang="he-IL" b="1" spc="-150" dirty="0">
              <a:solidFill>
                <a:srgbClr val="9D1583"/>
              </a:solidFill>
              <a:latin typeface="Arial" pitchFamily="34" charset="0"/>
            </a:endParaRPr>
          </a:p>
        </p:txBody>
      </p:sp>
      <p:sp>
        <p:nvSpPr>
          <p:cNvPr id="14" name="TextBox 13"/>
          <p:cNvSpPr txBox="1"/>
          <p:nvPr/>
        </p:nvSpPr>
        <p:spPr>
          <a:xfrm>
            <a:off x="319665" y="4716547"/>
            <a:ext cx="8153400" cy="1107996"/>
          </a:xfrm>
          <a:prstGeom prst="rect">
            <a:avLst/>
          </a:prstGeom>
          <a:noFill/>
        </p:spPr>
        <p:txBody>
          <a:bodyPr wrap="square" rtlCol="1">
            <a:spAutoFit/>
          </a:bodyPr>
          <a:lstStyle/>
          <a:p>
            <a:pPr lvl="0" algn="l" rtl="0"/>
            <a:r>
              <a:rPr lang="en-US" altLang="he-IL" sz="2400" b="1" spc="-150" dirty="0">
                <a:solidFill>
                  <a:schemeClr val="tx1">
                    <a:lumMod val="75000"/>
                    <a:lumOff val="25000"/>
                  </a:schemeClr>
                </a:solidFill>
                <a:latin typeface="Arial" pitchFamily="34" charset="0"/>
              </a:rPr>
              <a:t>Ligament- muscle reflex are essential to joint protection due to providing of fast reaction and adequate response magnitude.  </a:t>
            </a:r>
          </a:p>
          <a:p>
            <a:pPr lvl="0" algn="l" rtl="0"/>
            <a:r>
              <a:rPr lang="en-US" altLang="he-IL" b="1" spc="-150" dirty="0">
                <a:solidFill>
                  <a:srgbClr val="9D1583"/>
                </a:solidFill>
                <a:latin typeface="Arial" pitchFamily="34" charset="0"/>
              </a:rPr>
              <a:t>Barrack RL, 1994</a:t>
            </a:r>
            <a:endParaRPr lang="he-IL" b="1" spc="-150" dirty="0">
              <a:solidFill>
                <a:srgbClr val="9D1583"/>
              </a:solidFill>
              <a:latin typeface="Arial" pitchFamily="34" charset="0"/>
            </a:endParaRPr>
          </a:p>
        </p:txBody>
      </p:sp>
      <p:sp>
        <p:nvSpPr>
          <p:cNvPr id="8" name="TextBox 7"/>
          <p:cNvSpPr txBox="1"/>
          <p:nvPr/>
        </p:nvSpPr>
        <p:spPr>
          <a:xfrm>
            <a:off x="1828800" y="356841"/>
            <a:ext cx="5522011" cy="584775"/>
          </a:xfrm>
          <a:prstGeom prst="rect">
            <a:avLst/>
          </a:prstGeom>
          <a:noFill/>
        </p:spPr>
        <p:txBody>
          <a:bodyPr wrap="square" rtlCol="0">
            <a:spAutoFit/>
          </a:bodyPr>
          <a:lstStyle/>
          <a:p>
            <a:pPr algn="ctr" rtl="0"/>
            <a:r>
              <a:rPr lang="en-US" altLang="zh-CN" sz="3200" b="1" spc="-150" dirty="0" smtClean="0">
                <a:solidFill>
                  <a:srgbClr val="5F5F5F"/>
                </a:solidFill>
                <a:latin typeface="Arial" pitchFamily="34" charset="0"/>
              </a:rPr>
              <a:t>Proprioception</a:t>
            </a:r>
            <a:endParaRPr lang="he-IL" altLang="zh-CN" sz="3200" b="1" spc="-150" dirty="0">
              <a:solidFill>
                <a:srgbClr val="5F5F5F"/>
              </a:solidFill>
              <a:latin typeface="Arial" pitchFamily="34" charset="0"/>
            </a:endParaRPr>
          </a:p>
        </p:txBody>
      </p:sp>
      <p:pic>
        <p:nvPicPr>
          <p:cNvPr id="9" name="Picture 1"/>
          <p:cNvPicPr>
            <a:picLocks noChangeAspect="1"/>
          </p:cNvPicPr>
          <p:nvPr/>
        </p:nvPicPr>
        <p:blipFill>
          <a:blip r:embed="rId3" cstate="print"/>
          <a:srcRect/>
          <a:stretch>
            <a:fillRect/>
          </a:stretch>
        </p:blipFill>
        <p:spPr bwMode="auto">
          <a:xfrm>
            <a:off x="366135" y="433041"/>
            <a:ext cx="1466850" cy="447675"/>
          </a:xfrm>
          <a:prstGeom prst="rect">
            <a:avLst/>
          </a:prstGeom>
          <a:noFill/>
          <a:ln w="9525">
            <a:noFill/>
            <a:miter lim="800000"/>
            <a:headEnd/>
            <a:tailEnd/>
          </a:ln>
        </p:spPr>
      </p:pic>
      <p:sp>
        <p:nvSpPr>
          <p:cNvPr id="12"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3208195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72341" y="356841"/>
            <a:ext cx="5178470" cy="584775"/>
          </a:xfrm>
          <a:prstGeom prst="rect">
            <a:avLst/>
          </a:prstGeom>
          <a:noFill/>
        </p:spPr>
        <p:txBody>
          <a:bodyPr wrap="square" rtlCol="0">
            <a:spAutoFit/>
          </a:bodyPr>
          <a:lstStyle/>
          <a:p>
            <a:pPr lvl="0" algn="ctr" rtl="0"/>
            <a:r>
              <a:rPr lang="en-US" sz="3200" b="1" spc="-150" dirty="0" smtClean="0">
                <a:solidFill>
                  <a:srgbClr val="5F5F5F"/>
                </a:solidFill>
                <a:latin typeface="Arial" pitchFamily="34" charset="0"/>
                <a:cs typeface="+mn-cs"/>
              </a:rPr>
              <a:t>Rehabilitation stages</a:t>
            </a:r>
            <a:endParaRPr lang="he-IL" altLang="zh-CN" sz="3200" b="1" spc="-150" dirty="0">
              <a:solidFill>
                <a:srgbClr val="5F5F5F"/>
              </a:solidFill>
              <a:latin typeface="Arial" pitchFamily="34" charset="0"/>
            </a:endParaRPr>
          </a:p>
        </p:txBody>
      </p:sp>
      <p:pic>
        <p:nvPicPr>
          <p:cNvPr id="5" name="Picture 1"/>
          <p:cNvPicPr>
            <a:picLocks noChangeAspect="1"/>
          </p:cNvPicPr>
          <p:nvPr/>
        </p:nvPicPr>
        <p:blipFill>
          <a:blip r:embed="rId3" cstate="print"/>
          <a:srcRect/>
          <a:stretch>
            <a:fillRect/>
          </a:stretch>
        </p:blipFill>
        <p:spPr bwMode="auto">
          <a:xfrm>
            <a:off x="18361" y="402979"/>
            <a:ext cx="1466850" cy="447675"/>
          </a:xfrm>
          <a:prstGeom prst="rect">
            <a:avLst/>
          </a:prstGeom>
          <a:noFill/>
          <a:ln w="9525">
            <a:noFill/>
            <a:miter lim="800000"/>
            <a:headEnd/>
            <a:tailEnd/>
          </a:ln>
        </p:spPr>
      </p:pic>
      <p:grpSp>
        <p:nvGrpSpPr>
          <p:cNvPr id="26" name="Group 25"/>
          <p:cNvGrpSpPr/>
          <p:nvPr/>
        </p:nvGrpSpPr>
        <p:grpSpPr>
          <a:xfrm>
            <a:off x="79450" y="1466593"/>
            <a:ext cx="6590265" cy="1237404"/>
            <a:chOff x="79450" y="1699683"/>
            <a:chExt cx="6590265" cy="1237404"/>
          </a:xfrm>
        </p:grpSpPr>
        <p:sp>
          <p:nvSpPr>
            <p:cNvPr id="10" name="Freeform 9"/>
            <p:cNvSpPr/>
            <p:nvPr/>
          </p:nvSpPr>
          <p:spPr>
            <a:xfrm>
              <a:off x="79450" y="1699683"/>
              <a:ext cx="2449143" cy="1237404"/>
            </a:xfrm>
            <a:custGeom>
              <a:avLst/>
              <a:gdLst>
                <a:gd name="connsiteX0" fmla="*/ 0 w 1767802"/>
                <a:gd name="connsiteY0" fmla="*/ 206275 h 1237404"/>
                <a:gd name="connsiteX1" fmla="*/ 206275 w 1767802"/>
                <a:gd name="connsiteY1" fmla="*/ 0 h 1237404"/>
                <a:gd name="connsiteX2" fmla="*/ 1561527 w 1767802"/>
                <a:gd name="connsiteY2" fmla="*/ 0 h 1237404"/>
                <a:gd name="connsiteX3" fmla="*/ 1767802 w 1767802"/>
                <a:gd name="connsiteY3" fmla="*/ 206275 h 1237404"/>
                <a:gd name="connsiteX4" fmla="*/ 1767802 w 1767802"/>
                <a:gd name="connsiteY4" fmla="*/ 1031129 h 1237404"/>
                <a:gd name="connsiteX5" fmla="*/ 1561527 w 1767802"/>
                <a:gd name="connsiteY5" fmla="*/ 1237404 h 1237404"/>
                <a:gd name="connsiteX6" fmla="*/ 206275 w 1767802"/>
                <a:gd name="connsiteY6" fmla="*/ 1237404 h 1237404"/>
                <a:gd name="connsiteX7" fmla="*/ 0 w 1767802"/>
                <a:gd name="connsiteY7" fmla="*/ 1031129 h 1237404"/>
                <a:gd name="connsiteX8" fmla="*/ 0 w 1767802"/>
                <a:gd name="connsiteY8" fmla="*/ 206275 h 123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802" h="1237404">
                  <a:moveTo>
                    <a:pt x="0" y="206275"/>
                  </a:moveTo>
                  <a:cubicBezTo>
                    <a:pt x="0" y="92352"/>
                    <a:pt x="92352" y="0"/>
                    <a:pt x="206275" y="0"/>
                  </a:cubicBezTo>
                  <a:lnTo>
                    <a:pt x="1561527" y="0"/>
                  </a:lnTo>
                  <a:cubicBezTo>
                    <a:pt x="1675450" y="0"/>
                    <a:pt x="1767802" y="92352"/>
                    <a:pt x="1767802" y="206275"/>
                  </a:cubicBezTo>
                  <a:lnTo>
                    <a:pt x="1767802" y="1031129"/>
                  </a:lnTo>
                  <a:cubicBezTo>
                    <a:pt x="1767802" y="1145052"/>
                    <a:pt x="1675450" y="1237404"/>
                    <a:pt x="1561527" y="1237404"/>
                  </a:cubicBezTo>
                  <a:lnTo>
                    <a:pt x="206275" y="1237404"/>
                  </a:lnTo>
                  <a:cubicBezTo>
                    <a:pt x="92352" y="1237404"/>
                    <a:pt x="0" y="1145052"/>
                    <a:pt x="0" y="1031129"/>
                  </a:cubicBezTo>
                  <a:lnTo>
                    <a:pt x="0" y="20627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336" tIns="182336" rIns="182336" bIns="182336" numCol="1" spcCol="1270" anchor="ctr" anchorCtr="0">
              <a:noAutofit/>
            </a:bodyPr>
            <a:lstStyle/>
            <a:p>
              <a:pPr lvl="0" algn="ctr" defTabSz="1422400">
                <a:lnSpc>
                  <a:spcPct val="90000"/>
                </a:lnSpc>
                <a:spcBef>
                  <a:spcPct val="0"/>
                </a:spcBef>
                <a:spcAft>
                  <a:spcPct val="35000"/>
                </a:spcAft>
              </a:pPr>
              <a:r>
                <a:rPr lang="en-US" sz="3200" kern="1200" dirty="0" smtClean="0"/>
                <a:t>Healing</a:t>
              </a:r>
              <a:endParaRPr lang="en-US" sz="3200" kern="1200" dirty="0"/>
            </a:p>
          </p:txBody>
        </p:sp>
        <p:sp>
          <p:nvSpPr>
            <p:cNvPr id="13" name="Freeform 12"/>
            <p:cNvSpPr/>
            <p:nvPr/>
          </p:nvSpPr>
          <p:spPr>
            <a:xfrm>
              <a:off x="2528594" y="1817698"/>
              <a:ext cx="4141121" cy="1000125"/>
            </a:xfrm>
            <a:custGeom>
              <a:avLst/>
              <a:gdLst>
                <a:gd name="connsiteX0" fmla="*/ 0 w 1285731"/>
                <a:gd name="connsiteY0" fmla="*/ 0 h 1000125"/>
                <a:gd name="connsiteX1" fmla="*/ 1285731 w 1285731"/>
                <a:gd name="connsiteY1" fmla="*/ 0 h 1000125"/>
                <a:gd name="connsiteX2" fmla="*/ 1285731 w 1285731"/>
                <a:gd name="connsiteY2" fmla="*/ 1000125 h 1000125"/>
                <a:gd name="connsiteX3" fmla="*/ 0 w 1285731"/>
                <a:gd name="connsiteY3" fmla="*/ 1000125 h 1000125"/>
                <a:gd name="connsiteX4" fmla="*/ 0 w 1285731"/>
                <a:gd name="connsiteY4" fmla="*/ 0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731" h="1000125">
                  <a:moveTo>
                    <a:pt x="0" y="0"/>
                  </a:moveTo>
                  <a:lnTo>
                    <a:pt x="1285731" y="0"/>
                  </a:lnTo>
                  <a:lnTo>
                    <a:pt x="1285731" y="1000125"/>
                  </a:lnTo>
                  <a:lnTo>
                    <a:pt x="0" y="1000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920" tIns="121920" rIns="121920" bIns="121920" numCol="1" spcCol="1270" anchor="ctr" anchorCtr="0">
              <a:noAutofit/>
            </a:bodyPr>
            <a:lstStyle/>
            <a:p>
              <a:pPr marL="0" lvl="1" algn="l" defTabSz="1111250">
                <a:lnSpc>
                  <a:spcPct val="90000"/>
                </a:lnSpc>
                <a:spcBef>
                  <a:spcPct val="0"/>
                </a:spcBef>
                <a:spcAft>
                  <a:spcPct val="15000"/>
                </a:spcAft>
              </a:pPr>
              <a:r>
                <a:rPr lang="en-US" sz="3200" b="1" spc="-150" dirty="0">
                  <a:solidFill>
                    <a:schemeClr val="tx1">
                      <a:lumMod val="75000"/>
                      <a:lumOff val="25000"/>
                    </a:schemeClr>
                  </a:solidFill>
                  <a:latin typeface="Arial" pitchFamily="34" charset="0"/>
                  <a:cs typeface="Arial" pitchFamily="34" charset="0"/>
                </a:rPr>
                <a:t>ROM &amp; Strength</a:t>
              </a:r>
            </a:p>
          </p:txBody>
        </p:sp>
      </p:grpSp>
      <p:sp>
        <p:nvSpPr>
          <p:cNvPr id="21" name="Freeform 20"/>
          <p:cNvSpPr/>
          <p:nvPr/>
        </p:nvSpPr>
        <p:spPr>
          <a:xfrm>
            <a:off x="3312950" y="3207712"/>
            <a:ext cx="1285731" cy="1000125"/>
          </a:xfrm>
          <a:custGeom>
            <a:avLst/>
            <a:gdLst>
              <a:gd name="connsiteX0" fmla="*/ 0 w 1285731"/>
              <a:gd name="connsiteY0" fmla="*/ 0 h 1000125"/>
              <a:gd name="connsiteX1" fmla="*/ 1285731 w 1285731"/>
              <a:gd name="connsiteY1" fmla="*/ 0 h 1000125"/>
              <a:gd name="connsiteX2" fmla="*/ 1285731 w 1285731"/>
              <a:gd name="connsiteY2" fmla="*/ 1000125 h 1000125"/>
              <a:gd name="connsiteX3" fmla="*/ 0 w 1285731"/>
              <a:gd name="connsiteY3" fmla="*/ 1000125 h 1000125"/>
              <a:gd name="connsiteX4" fmla="*/ 0 w 1285731"/>
              <a:gd name="connsiteY4" fmla="*/ 0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731" h="1000125">
                <a:moveTo>
                  <a:pt x="0" y="0"/>
                </a:moveTo>
                <a:lnTo>
                  <a:pt x="1285731" y="0"/>
                </a:lnTo>
                <a:lnTo>
                  <a:pt x="1285731" y="1000125"/>
                </a:lnTo>
                <a:lnTo>
                  <a:pt x="0" y="1000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920" tIns="121920" rIns="121920" bIns="121920" numCol="1" spcCol="1270" anchor="ctr" anchorCtr="0">
            <a:noAutofit/>
          </a:bodyPr>
          <a:lstStyle/>
          <a:p>
            <a:pPr marL="228600" lvl="1" indent="-228600" algn="l" defTabSz="1111250">
              <a:lnSpc>
                <a:spcPct val="90000"/>
              </a:lnSpc>
              <a:spcBef>
                <a:spcPct val="0"/>
              </a:spcBef>
              <a:spcAft>
                <a:spcPct val="15000"/>
              </a:spcAft>
              <a:buChar char="••"/>
            </a:pPr>
            <a:endParaRPr lang="en-US" sz="2500" kern="1200"/>
          </a:p>
        </p:txBody>
      </p:sp>
      <p:sp>
        <p:nvSpPr>
          <p:cNvPr id="23" name="Freeform 22"/>
          <p:cNvSpPr/>
          <p:nvPr/>
        </p:nvSpPr>
        <p:spPr>
          <a:xfrm>
            <a:off x="4778647" y="4597726"/>
            <a:ext cx="1285731" cy="1000125"/>
          </a:xfrm>
          <a:custGeom>
            <a:avLst/>
            <a:gdLst>
              <a:gd name="connsiteX0" fmla="*/ 0 w 1285731"/>
              <a:gd name="connsiteY0" fmla="*/ 0 h 1000125"/>
              <a:gd name="connsiteX1" fmla="*/ 1285731 w 1285731"/>
              <a:gd name="connsiteY1" fmla="*/ 0 h 1000125"/>
              <a:gd name="connsiteX2" fmla="*/ 1285731 w 1285731"/>
              <a:gd name="connsiteY2" fmla="*/ 1000125 h 1000125"/>
              <a:gd name="connsiteX3" fmla="*/ 0 w 1285731"/>
              <a:gd name="connsiteY3" fmla="*/ 1000125 h 1000125"/>
              <a:gd name="connsiteX4" fmla="*/ 0 w 1285731"/>
              <a:gd name="connsiteY4" fmla="*/ 0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731" h="1000125">
                <a:moveTo>
                  <a:pt x="0" y="0"/>
                </a:moveTo>
                <a:lnTo>
                  <a:pt x="1285731" y="0"/>
                </a:lnTo>
                <a:lnTo>
                  <a:pt x="1285731" y="1000125"/>
                </a:lnTo>
                <a:lnTo>
                  <a:pt x="0" y="1000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5730" tIns="125730" rIns="125730" bIns="125730" numCol="1" spcCol="1270" anchor="ctr" anchorCtr="0">
            <a:noAutofit/>
          </a:bodyPr>
          <a:lstStyle/>
          <a:p>
            <a:pPr marL="228600" lvl="1" indent="-228600" algn="l" defTabSz="1155700">
              <a:lnSpc>
                <a:spcPct val="90000"/>
              </a:lnSpc>
              <a:spcBef>
                <a:spcPct val="0"/>
              </a:spcBef>
              <a:spcAft>
                <a:spcPct val="15000"/>
              </a:spcAft>
              <a:buChar char="••"/>
            </a:pPr>
            <a:endParaRPr lang="en-US" sz="2600" kern="1200"/>
          </a:p>
        </p:txBody>
      </p:sp>
      <p:grpSp>
        <p:nvGrpSpPr>
          <p:cNvPr id="33" name="Group 32"/>
          <p:cNvGrpSpPr/>
          <p:nvPr/>
        </p:nvGrpSpPr>
        <p:grpSpPr>
          <a:xfrm>
            <a:off x="284968" y="2743200"/>
            <a:ext cx="7850442" cy="1781131"/>
            <a:chOff x="284968" y="2743200"/>
            <a:chExt cx="7850442" cy="1781131"/>
          </a:xfrm>
        </p:grpSpPr>
        <p:sp>
          <p:nvSpPr>
            <p:cNvPr id="7" name="Bent-Up Arrow 6"/>
            <p:cNvSpPr/>
            <p:nvPr/>
          </p:nvSpPr>
          <p:spPr>
            <a:xfrm rot="5400000">
              <a:off x="162417" y="2865751"/>
              <a:ext cx="1440639" cy="1195537"/>
            </a:xfrm>
            <a:prstGeom prst="bentUpArrow">
              <a:avLst>
                <a:gd name="adj1" fmla="val 32840"/>
                <a:gd name="adj2" fmla="val 25000"/>
                <a:gd name="adj3" fmla="val 35780"/>
              </a:avLst>
            </a:prstGeom>
          </p:spPr>
          <p:style>
            <a:lnRef idx="1">
              <a:schemeClr val="accent3"/>
            </a:lnRef>
            <a:fillRef idx="3">
              <a:schemeClr val="accent3"/>
            </a:fillRef>
            <a:effectRef idx="2">
              <a:schemeClr val="accent3"/>
            </a:effectRef>
            <a:fontRef idx="minor">
              <a:schemeClr val="lt1"/>
            </a:fontRef>
          </p:style>
        </p:sp>
        <p:grpSp>
          <p:nvGrpSpPr>
            <p:cNvPr id="27" name="Group 26"/>
            <p:cNvGrpSpPr/>
            <p:nvPr/>
          </p:nvGrpSpPr>
          <p:grpSpPr>
            <a:xfrm>
              <a:off x="1545147" y="3286927"/>
              <a:ext cx="6590263" cy="1237404"/>
              <a:chOff x="1545147" y="3089697"/>
              <a:chExt cx="6590263" cy="1237404"/>
            </a:xfrm>
          </p:grpSpPr>
          <p:sp>
            <p:nvSpPr>
              <p:cNvPr id="20" name="Freeform 19"/>
              <p:cNvSpPr/>
              <p:nvPr/>
            </p:nvSpPr>
            <p:spPr>
              <a:xfrm>
                <a:off x="1545147" y="3089697"/>
                <a:ext cx="2449142" cy="1237404"/>
              </a:xfrm>
              <a:custGeom>
                <a:avLst/>
                <a:gdLst>
                  <a:gd name="connsiteX0" fmla="*/ 0 w 1767802"/>
                  <a:gd name="connsiteY0" fmla="*/ 206275 h 1237404"/>
                  <a:gd name="connsiteX1" fmla="*/ 206275 w 1767802"/>
                  <a:gd name="connsiteY1" fmla="*/ 0 h 1237404"/>
                  <a:gd name="connsiteX2" fmla="*/ 1561527 w 1767802"/>
                  <a:gd name="connsiteY2" fmla="*/ 0 h 1237404"/>
                  <a:gd name="connsiteX3" fmla="*/ 1767802 w 1767802"/>
                  <a:gd name="connsiteY3" fmla="*/ 206275 h 1237404"/>
                  <a:gd name="connsiteX4" fmla="*/ 1767802 w 1767802"/>
                  <a:gd name="connsiteY4" fmla="*/ 1031129 h 1237404"/>
                  <a:gd name="connsiteX5" fmla="*/ 1561527 w 1767802"/>
                  <a:gd name="connsiteY5" fmla="*/ 1237404 h 1237404"/>
                  <a:gd name="connsiteX6" fmla="*/ 206275 w 1767802"/>
                  <a:gd name="connsiteY6" fmla="*/ 1237404 h 1237404"/>
                  <a:gd name="connsiteX7" fmla="*/ 0 w 1767802"/>
                  <a:gd name="connsiteY7" fmla="*/ 1031129 h 1237404"/>
                  <a:gd name="connsiteX8" fmla="*/ 0 w 1767802"/>
                  <a:gd name="connsiteY8" fmla="*/ 206275 h 123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802" h="1237404">
                    <a:moveTo>
                      <a:pt x="0" y="206275"/>
                    </a:moveTo>
                    <a:cubicBezTo>
                      <a:pt x="0" y="92352"/>
                      <a:pt x="92352" y="0"/>
                      <a:pt x="206275" y="0"/>
                    </a:cubicBezTo>
                    <a:lnTo>
                      <a:pt x="1561527" y="0"/>
                    </a:lnTo>
                    <a:cubicBezTo>
                      <a:pt x="1675450" y="0"/>
                      <a:pt x="1767802" y="92352"/>
                      <a:pt x="1767802" y="206275"/>
                    </a:cubicBezTo>
                    <a:lnTo>
                      <a:pt x="1767802" y="1031129"/>
                    </a:lnTo>
                    <a:cubicBezTo>
                      <a:pt x="1767802" y="1145052"/>
                      <a:pt x="1675450" y="1237404"/>
                      <a:pt x="1561527" y="1237404"/>
                    </a:cubicBezTo>
                    <a:lnTo>
                      <a:pt x="206275" y="1237404"/>
                    </a:lnTo>
                    <a:cubicBezTo>
                      <a:pt x="92352" y="1237404"/>
                      <a:pt x="0" y="1145052"/>
                      <a:pt x="0" y="1031129"/>
                    </a:cubicBezTo>
                    <a:lnTo>
                      <a:pt x="0" y="20627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336" tIns="182336" rIns="182336" bIns="182336" numCol="1" spcCol="1270" anchor="ctr" anchorCtr="0">
                <a:noAutofit/>
              </a:bodyPr>
              <a:lstStyle/>
              <a:p>
                <a:pPr lvl="0" algn="ctr" defTabSz="1422400">
                  <a:lnSpc>
                    <a:spcPct val="90000"/>
                  </a:lnSpc>
                  <a:spcBef>
                    <a:spcPct val="0"/>
                  </a:spcBef>
                  <a:spcAft>
                    <a:spcPct val="35000"/>
                  </a:spcAft>
                </a:pPr>
                <a:r>
                  <a:rPr lang="en-US" sz="3200" kern="1200" dirty="0" smtClean="0"/>
                  <a:t>Plyometric</a:t>
                </a:r>
                <a:endParaRPr lang="en-US" sz="3200" kern="1200" dirty="0"/>
              </a:p>
            </p:txBody>
          </p:sp>
          <p:sp>
            <p:nvSpPr>
              <p:cNvPr id="24" name="Freeform 23"/>
              <p:cNvSpPr/>
              <p:nvPr/>
            </p:nvSpPr>
            <p:spPr>
              <a:xfrm>
                <a:off x="3994289" y="3198720"/>
                <a:ext cx="4141121" cy="1000125"/>
              </a:xfrm>
              <a:custGeom>
                <a:avLst/>
                <a:gdLst>
                  <a:gd name="connsiteX0" fmla="*/ 0 w 1285731"/>
                  <a:gd name="connsiteY0" fmla="*/ 0 h 1000125"/>
                  <a:gd name="connsiteX1" fmla="*/ 1285731 w 1285731"/>
                  <a:gd name="connsiteY1" fmla="*/ 0 h 1000125"/>
                  <a:gd name="connsiteX2" fmla="*/ 1285731 w 1285731"/>
                  <a:gd name="connsiteY2" fmla="*/ 1000125 h 1000125"/>
                  <a:gd name="connsiteX3" fmla="*/ 0 w 1285731"/>
                  <a:gd name="connsiteY3" fmla="*/ 1000125 h 1000125"/>
                  <a:gd name="connsiteX4" fmla="*/ 0 w 1285731"/>
                  <a:gd name="connsiteY4" fmla="*/ 0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731" h="1000125">
                    <a:moveTo>
                      <a:pt x="0" y="0"/>
                    </a:moveTo>
                    <a:lnTo>
                      <a:pt x="1285731" y="0"/>
                    </a:lnTo>
                    <a:lnTo>
                      <a:pt x="1285731" y="1000125"/>
                    </a:lnTo>
                    <a:lnTo>
                      <a:pt x="0" y="1000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920" tIns="121920" rIns="121920" bIns="121920" numCol="1" spcCol="1270" anchor="ctr" anchorCtr="0">
                <a:noAutofit/>
              </a:bodyPr>
              <a:lstStyle/>
              <a:p>
                <a:pPr marL="0" lvl="1" algn="l" defTabSz="1111250">
                  <a:lnSpc>
                    <a:spcPct val="90000"/>
                  </a:lnSpc>
                  <a:spcBef>
                    <a:spcPct val="0"/>
                  </a:spcBef>
                  <a:spcAft>
                    <a:spcPct val="15000"/>
                  </a:spcAft>
                </a:pPr>
                <a:r>
                  <a:rPr lang="en-US" sz="3200" b="1" spc="-150" dirty="0">
                    <a:solidFill>
                      <a:schemeClr val="tx1">
                        <a:lumMod val="75000"/>
                        <a:lumOff val="25000"/>
                      </a:schemeClr>
                    </a:solidFill>
                    <a:latin typeface="Arial" pitchFamily="34" charset="0"/>
                    <a:cs typeface="Arial" pitchFamily="34" charset="0"/>
                  </a:rPr>
                  <a:t>Agility &amp; Balance</a:t>
                </a:r>
              </a:p>
            </p:txBody>
          </p:sp>
        </p:grpSp>
      </p:grpSp>
      <p:grpSp>
        <p:nvGrpSpPr>
          <p:cNvPr id="32" name="Group 31"/>
          <p:cNvGrpSpPr/>
          <p:nvPr/>
        </p:nvGrpSpPr>
        <p:grpSpPr>
          <a:xfrm>
            <a:off x="1637388" y="4586081"/>
            <a:ext cx="7407992" cy="1758584"/>
            <a:chOff x="1637388" y="4586081"/>
            <a:chExt cx="7407992" cy="1758584"/>
          </a:xfrm>
        </p:grpSpPr>
        <p:grpSp>
          <p:nvGrpSpPr>
            <p:cNvPr id="28" name="Group 27"/>
            <p:cNvGrpSpPr/>
            <p:nvPr/>
          </p:nvGrpSpPr>
          <p:grpSpPr>
            <a:xfrm>
              <a:off x="2912228" y="5107261"/>
              <a:ext cx="6133152" cy="1237404"/>
              <a:chOff x="3010843" y="4479711"/>
              <a:chExt cx="6133152" cy="1237404"/>
            </a:xfrm>
          </p:grpSpPr>
          <p:sp>
            <p:nvSpPr>
              <p:cNvPr id="22" name="Freeform 21"/>
              <p:cNvSpPr/>
              <p:nvPr/>
            </p:nvSpPr>
            <p:spPr>
              <a:xfrm>
                <a:off x="3010843" y="4479711"/>
                <a:ext cx="2449143" cy="1237404"/>
              </a:xfrm>
              <a:custGeom>
                <a:avLst/>
                <a:gdLst>
                  <a:gd name="connsiteX0" fmla="*/ 0 w 1767802"/>
                  <a:gd name="connsiteY0" fmla="*/ 206275 h 1237404"/>
                  <a:gd name="connsiteX1" fmla="*/ 206275 w 1767802"/>
                  <a:gd name="connsiteY1" fmla="*/ 0 h 1237404"/>
                  <a:gd name="connsiteX2" fmla="*/ 1561527 w 1767802"/>
                  <a:gd name="connsiteY2" fmla="*/ 0 h 1237404"/>
                  <a:gd name="connsiteX3" fmla="*/ 1767802 w 1767802"/>
                  <a:gd name="connsiteY3" fmla="*/ 206275 h 1237404"/>
                  <a:gd name="connsiteX4" fmla="*/ 1767802 w 1767802"/>
                  <a:gd name="connsiteY4" fmla="*/ 1031129 h 1237404"/>
                  <a:gd name="connsiteX5" fmla="*/ 1561527 w 1767802"/>
                  <a:gd name="connsiteY5" fmla="*/ 1237404 h 1237404"/>
                  <a:gd name="connsiteX6" fmla="*/ 206275 w 1767802"/>
                  <a:gd name="connsiteY6" fmla="*/ 1237404 h 1237404"/>
                  <a:gd name="connsiteX7" fmla="*/ 0 w 1767802"/>
                  <a:gd name="connsiteY7" fmla="*/ 1031129 h 1237404"/>
                  <a:gd name="connsiteX8" fmla="*/ 0 w 1767802"/>
                  <a:gd name="connsiteY8" fmla="*/ 206275 h 123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802" h="1237404">
                    <a:moveTo>
                      <a:pt x="0" y="206275"/>
                    </a:moveTo>
                    <a:cubicBezTo>
                      <a:pt x="0" y="92352"/>
                      <a:pt x="92352" y="0"/>
                      <a:pt x="206275" y="0"/>
                    </a:cubicBezTo>
                    <a:lnTo>
                      <a:pt x="1561527" y="0"/>
                    </a:lnTo>
                    <a:cubicBezTo>
                      <a:pt x="1675450" y="0"/>
                      <a:pt x="1767802" y="92352"/>
                      <a:pt x="1767802" y="206275"/>
                    </a:cubicBezTo>
                    <a:lnTo>
                      <a:pt x="1767802" y="1031129"/>
                    </a:lnTo>
                    <a:cubicBezTo>
                      <a:pt x="1767802" y="1145052"/>
                      <a:pt x="1675450" y="1237404"/>
                      <a:pt x="1561527" y="1237404"/>
                    </a:cubicBezTo>
                    <a:lnTo>
                      <a:pt x="206275" y="1237404"/>
                    </a:lnTo>
                    <a:cubicBezTo>
                      <a:pt x="92352" y="1237404"/>
                      <a:pt x="0" y="1145052"/>
                      <a:pt x="0" y="1031129"/>
                    </a:cubicBezTo>
                    <a:lnTo>
                      <a:pt x="0" y="20627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336" tIns="182336" rIns="182336" bIns="182336" numCol="1" spcCol="1270" anchor="ctr" anchorCtr="0">
                <a:noAutofit/>
              </a:bodyPr>
              <a:lstStyle/>
              <a:p>
                <a:pPr lvl="0" algn="ctr" defTabSz="1422400">
                  <a:lnSpc>
                    <a:spcPct val="90000"/>
                  </a:lnSpc>
                  <a:spcBef>
                    <a:spcPct val="0"/>
                  </a:spcBef>
                  <a:spcAft>
                    <a:spcPct val="35000"/>
                  </a:spcAft>
                </a:pPr>
                <a:r>
                  <a:rPr lang="en-US" sz="3200" kern="1200" dirty="0" smtClean="0"/>
                  <a:t>Return to play</a:t>
                </a:r>
                <a:endParaRPr lang="en-US" sz="3200" kern="1200" dirty="0"/>
              </a:p>
            </p:txBody>
          </p:sp>
          <p:sp>
            <p:nvSpPr>
              <p:cNvPr id="25" name="Freeform 24"/>
              <p:cNvSpPr/>
              <p:nvPr/>
            </p:nvSpPr>
            <p:spPr>
              <a:xfrm>
                <a:off x="5459987" y="4598350"/>
                <a:ext cx="3684008" cy="1000125"/>
              </a:xfrm>
              <a:custGeom>
                <a:avLst/>
                <a:gdLst>
                  <a:gd name="connsiteX0" fmla="*/ 0 w 1285731"/>
                  <a:gd name="connsiteY0" fmla="*/ 0 h 1000125"/>
                  <a:gd name="connsiteX1" fmla="*/ 1285731 w 1285731"/>
                  <a:gd name="connsiteY1" fmla="*/ 0 h 1000125"/>
                  <a:gd name="connsiteX2" fmla="*/ 1285731 w 1285731"/>
                  <a:gd name="connsiteY2" fmla="*/ 1000125 h 1000125"/>
                  <a:gd name="connsiteX3" fmla="*/ 0 w 1285731"/>
                  <a:gd name="connsiteY3" fmla="*/ 1000125 h 1000125"/>
                  <a:gd name="connsiteX4" fmla="*/ 0 w 1285731"/>
                  <a:gd name="connsiteY4" fmla="*/ 0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731" h="1000125">
                    <a:moveTo>
                      <a:pt x="0" y="0"/>
                    </a:moveTo>
                    <a:lnTo>
                      <a:pt x="1285731" y="0"/>
                    </a:lnTo>
                    <a:lnTo>
                      <a:pt x="1285731" y="1000125"/>
                    </a:lnTo>
                    <a:lnTo>
                      <a:pt x="0" y="1000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920" tIns="121920" rIns="121920" bIns="121920" numCol="1" spcCol="1270" anchor="ctr" anchorCtr="0">
                <a:noAutofit/>
              </a:bodyPr>
              <a:lstStyle/>
              <a:p>
                <a:pPr marL="0" lvl="1" algn="l" defTabSz="1111250">
                  <a:lnSpc>
                    <a:spcPct val="90000"/>
                  </a:lnSpc>
                  <a:spcBef>
                    <a:spcPct val="0"/>
                  </a:spcBef>
                  <a:spcAft>
                    <a:spcPct val="15000"/>
                  </a:spcAft>
                </a:pPr>
                <a:r>
                  <a:rPr lang="en-US" sz="3200" b="1" spc="-150" dirty="0">
                    <a:solidFill>
                      <a:schemeClr val="tx1">
                        <a:lumMod val="75000"/>
                        <a:lumOff val="25000"/>
                      </a:schemeClr>
                    </a:solidFill>
                    <a:latin typeface="Arial" pitchFamily="34" charset="0"/>
                    <a:cs typeface="Arial" pitchFamily="34" charset="0"/>
                  </a:rPr>
                  <a:t>Skills &amp; Confidence</a:t>
                </a:r>
              </a:p>
            </p:txBody>
          </p:sp>
        </p:grpSp>
        <p:sp>
          <p:nvSpPr>
            <p:cNvPr id="31" name="Bent-Up Arrow 30"/>
            <p:cNvSpPr/>
            <p:nvPr/>
          </p:nvSpPr>
          <p:spPr>
            <a:xfrm rot="5400000">
              <a:off x="1514837" y="4708632"/>
              <a:ext cx="1440639" cy="1195537"/>
            </a:xfrm>
            <a:prstGeom prst="bentUpArrow">
              <a:avLst>
                <a:gd name="adj1" fmla="val 32840"/>
                <a:gd name="adj2" fmla="val 25000"/>
                <a:gd name="adj3" fmla="val 35780"/>
              </a:avLst>
            </a:prstGeom>
          </p:spPr>
          <p:style>
            <a:lnRef idx="1">
              <a:schemeClr val="accent3"/>
            </a:lnRef>
            <a:fillRef idx="3">
              <a:schemeClr val="accent3"/>
            </a:fillRef>
            <a:effectRef idx="2">
              <a:schemeClr val="accent3"/>
            </a:effectRef>
            <a:fontRef idx="minor">
              <a:schemeClr val="lt1"/>
            </a:fontRef>
          </p:style>
        </p:sp>
      </p:grpSp>
      <p:sp>
        <p:nvSpPr>
          <p:cNvPr id="30"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2212972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2035"/>
            <a:ext cx="9144000" cy="6096000"/>
          </a:xfrm>
          <a:prstGeom prst="rect">
            <a:avLst/>
          </a:prstGeom>
        </p:spPr>
      </p:pic>
      <p:sp>
        <p:nvSpPr>
          <p:cNvPr id="7" name="TextBox 6"/>
          <p:cNvSpPr txBox="1"/>
          <p:nvPr/>
        </p:nvSpPr>
        <p:spPr>
          <a:xfrm>
            <a:off x="1485211" y="356841"/>
            <a:ext cx="7430189" cy="584775"/>
          </a:xfrm>
          <a:prstGeom prst="rect">
            <a:avLst/>
          </a:prstGeom>
          <a:noFill/>
        </p:spPr>
        <p:txBody>
          <a:bodyPr wrap="square" rtlCol="0">
            <a:spAutoFit/>
          </a:bodyPr>
          <a:lstStyle/>
          <a:p>
            <a:pPr lvl="0" algn="ctr" rtl="0"/>
            <a:r>
              <a:rPr lang="en-US" altLang="zh-CN" sz="3200" b="1" spc="-150" dirty="0" smtClean="0">
                <a:solidFill>
                  <a:srgbClr val="FF0000"/>
                </a:solidFill>
                <a:latin typeface="Arial" pitchFamily="34" charset="0"/>
              </a:rPr>
              <a:t>Is this optimal proprioceptive training?</a:t>
            </a:r>
            <a:endParaRPr lang="he-IL" altLang="zh-CN" sz="3200" b="1" spc="-150" dirty="0">
              <a:solidFill>
                <a:srgbClr val="FF0000"/>
              </a:solidFill>
              <a:latin typeface="Arial" pitchFamily="34" charset="0"/>
            </a:endParaRPr>
          </a:p>
        </p:txBody>
      </p:sp>
      <p:pic>
        <p:nvPicPr>
          <p:cNvPr id="25" name="Picture 1"/>
          <p:cNvPicPr>
            <a:picLocks noChangeAspect="1"/>
          </p:cNvPicPr>
          <p:nvPr/>
        </p:nvPicPr>
        <p:blipFill>
          <a:blip r:embed="rId4" cstate="print"/>
          <a:srcRect/>
          <a:stretch>
            <a:fillRect/>
          </a:stretch>
        </p:blipFill>
        <p:spPr bwMode="auto">
          <a:xfrm>
            <a:off x="18361" y="402979"/>
            <a:ext cx="1466850" cy="447675"/>
          </a:xfrm>
          <a:prstGeom prst="rect">
            <a:avLst/>
          </a:prstGeom>
          <a:noFill/>
          <a:ln w="9525">
            <a:noFill/>
            <a:miter lim="800000"/>
            <a:headEnd/>
            <a:tailEnd/>
          </a:ln>
        </p:spPr>
      </p:pic>
      <p:sp>
        <p:nvSpPr>
          <p:cNvPr id="13" name="Footer Placeholder 1"/>
          <p:cNvSpPr>
            <a:spLocks noGrp="1"/>
          </p:cNvSpPr>
          <p:nvPr>
            <p:ph type="ftr" sz="quarter" idx="11"/>
          </p:nvPr>
        </p:nvSpPr>
        <p:spPr>
          <a:xfrm>
            <a:off x="2080626" y="6400800"/>
            <a:ext cx="4953000" cy="329184"/>
          </a:xfrm>
        </p:spPr>
        <p:txBody>
          <a:body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3554351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par>
              <p:cTn id="2"/>
            </p:par>
            <p:par>
              <p:cTn id="3"/>
            </p:par>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72341" y="356841"/>
            <a:ext cx="5178470" cy="584775"/>
          </a:xfrm>
          <a:prstGeom prst="rect">
            <a:avLst/>
          </a:prstGeom>
          <a:noFill/>
        </p:spPr>
        <p:txBody>
          <a:bodyPr wrap="square" rtlCol="0">
            <a:spAutoFit/>
          </a:bodyPr>
          <a:lstStyle/>
          <a:p>
            <a:pPr lvl="0" algn="ctr" rtl="0"/>
            <a:r>
              <a:rPr lang="en-US" sz="3200" b="1" spc="-150" dirty="0" smtClean="0">
                <a:solidFill>
                  <a:srgbClr val="5F5F5F"/>
                </a:solidFill>
                <a:latin typeface="Arial" pitchFamily="34" charset="0"/>
                <a:cs typeface="+mn-cs"/>
              </a:rPr>
              <a:t>BalanceTutor</a:t>
            </a:r>
            <a:endParaRPr lang="he-IL" altLang="zh-CN" sz="3200" b="1" spc="-150" dirty="0">
              <a:solidFill>
                <a:srgbClr val="5F5F5F"/>
              </a:solidFill>
              <a:latin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2311" y="1611351"/>
            <a:ext cx="2858527" cy="4191000"/>
          </a:xfrm>
          <a:prstGeom prst="rect">
            <a:avLst/>
          </a:prstGeom>
        </p:spPr>
      </p:pic>
      <p:pic>
        <p:nvPicPr>
          <p:cNvPr id="5" name="Picture 1"/>
          <p:cNvPicPr>
            <a:picLocks noChangeAspect="1"/>
          </p:cNvPicPr>
          <p:nvPr/>
        </p:nvPicPr>
        <p:blipFill>
          <a:blip r:embed="rId4" cstate="print"/>
          <a:srcRect/>
          <a:stretch>
            <a:fillRect/>
          </a:stretch>
        </p:blipFill>
        <p:spPr bwMode="auto">
          <a:xfrm>
            <a:off x="18361" y="402979"/>
            <a:ext cx="1466850" cy="447675"/>
          </a:xfrm>
          <a:prstGeom prst="rect">
            <a:avLst/>
          </a:prstGeom>
          <a:noFill/>
          <a:ln w="9525">
            <a:noFill/>
            <a:miter lim="800000"/>
            <a:headEnd/>
            <a:tailEnd/>
          </a:ln>
        </p:spPr>
      </p:pic>
      <p:sp>
        <p:nvSpPr>
          <p:cNvPr id="8"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2054467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4" y="1089660"/>
            <a:ext cx="9166734" cy="5943600"/>
          </a:xfrm>
          <a:prstGeom prst="rect">
            <a:avLst/>
          </a:prstGeom>
        </p:spPr>
      </p:pic>
      <p:pic>
        <p:nvPicPr>
          <p:cNvPr id="11" name="Picture 1"/>
          <p:cNvPicPr>
            <a:picLocks noChangeAspect="1"/>
          </p:cNvPicPr>
          <p:nvPr/>
        </p:nvPicPr>
        <p:blipFill>
          <a:blip r:embed="rId6" cstate="print"/>
          <a:srcRect/>
          <a:stretch>
            <a:fillRect/>
          </a:stretch>
        </p:blipFill>
        <p:spPr bwMode="auto">
          <a:xfrm>
            <a:off x="18361" y="402979"/>
            <a:ext cx="1466850" cy="447675"/>
          </a:xfrm>
          <a:prstGeom prst="rect">
            <a:avLst/>
          </a:prstGeom>
          <a:noFill/>
          <a:ln w="9525">
            <a:noFill/>
            <a:miter lim="800000"/>
            <a:headEnd/>
            <a:tailEnd/>
          </a:ln>
        </p:spPr>
      </p:pic>
      <p:pic>
        <p:nvPicPr>
          <p:cNvPr id="2" name="BalanceTutor Sports Edition.mp4">
            <a:hlinkClick r:id="" action="ppaction://media"/>
          </p:cNvPr>
          <p:cNvPicPr>
            <a:picLocks noChangeAspect="1"/>
          </p:cNvPicPr>
          <p:nvPr>
            <a:videoFile r:link="rId1"/>
            <p:extLst>
              <p:ext uri="{DAA4B4D4-6D71-4841-9C94-3DE7FCFB9230}">
                <p14:media xmlns:p14="http://schemas.microsoft.com/office/powerpoint/2010/main" r:embed="rId2">
                  <p14:trim st="3082.148"/>
                </p14:media>
              </p:ext>
            </p:extLst>
          </p:nvPr>
        </p:nvPicPr>
        <p:blipFill>
          <a:blip r:embed="rId7"/>
          <a:stretch>
            <a:fillRect/>
          </a:stretch>
        </p:blipFill>
        <p:spPr>
          <a:xfrm>
            <a:off x="707718" y="1767462"/>
            <a:ext cx="7662332" cy="4310062"/>
          </a:xfrm>
          <a:prstGeom prst="rect">
            <a:avLst/>
          </a:prstGeom>
        </p:spPr>
      </p:pic>
      <p:sp>
        <p:nvSpPr>
          <p:cNvPr id="7" name="TextBox 6"/>
          <p:cNvSpPr txBox="1"/>
          <p:nvPr/>
        </p:nvSpPr>
        <p:spPr>
          <a:xfrm>
            <a:off x="2172340" y="356841"/>
            <a:ext cx="5676259" cy="584775"/>
          </a:xfrm>
          <a:prstGeom prst="rect">
            <a:avLst/>
          </a:prstGeom>
          <a:noFill/>
        </p:spPr>
        <p:txBody>
          <a:bodyPr wrap="square" rtlCol="0">
            <a:spAutoFit/>
          </a:bodyPr>
          <a:lstStyle/>
          <a:p>
            <a:pPr lvl="0" algn="ctr" rtl="0"/>
            <a:r>
              <a:rPr lang="en-US" altLang="zh-CN" sz="3200" b="1" spc="-150" dirty="0" smtClean="0">
                <a:solidFill>
                  <a:srgbClr val="5F5F5F"/>
                </a:solidFill>
                <a:latin typeface="Arial" pitchFamily="34" charset="0"/>
              </a:rPr>
              <a:t>BalanceTutor system</a:t>
            </a:r>
            <a:endParaRPr lang="he-IL" altLang="zh-CN" sz="3200" b="1" spc="-150" dirty="0">
              <a:solidFill>
                <a:srgbClr val="5F5F5F"/>
              </a:solidFill>
              <a:latin typeface="Arial" pitchFamily="34" charset="0"/>
            </a:endParaRPr>
          </a:p>
        </p:txBody>
      </p:sp>
      <p:sp>
        <p:nvSpPr>
          <p:cNvPr id="9"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3267573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60377">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4" y="1089660"/>
            <a:ext cx="9166734" cy="5943600"/>
          </a:xfrm>
          <a:prstGeom prst="rect">
            <a:avLst/>
          </a:prstGeom>
        </p:spPr>
      </p:pic>
      <p:pic>
        <p:nvPicPr>
          <p:cNvPr id="11" name="Picture 1"/>
          <p:cNvPicPr>
            <a:picLocks noChangeAspect="1"/>
          </p:cNvPicPr>
          <p:nvPr/>
        </p:nvPicPr>
        <p:blipFill>
          <a:blip r:embed="rId6" cstate="print"/>
          <a:srcRect/>
          <a:stretch>
            <a:fillRect/>
          </a:stretch>
        </p:blipFill>
        <p:spPr bwMode="auto">
          <a:xfrm>
            <a:off x="18361" y="402979"/>
            <a:ext cx="1466850" cy="447675"/>
          </a:xfrm>
          <a:prstGeom prst="rect">
            <a:avLst/>
          </a:prstGeom>
          <a:noFill/>
          <a:ln w="9525">
            <a:noFill/>
            <a:miter lim="800000"/>
            <a:headEnd/>
            <a:tailEnd/>
          </a:ln>
        </p:spPr>
      </p:pic>
      <p:sp>
        <p:nvSpPr>
          <p:cNvPr id="7" name="TextBox 6"/>
          <p:cNvSpPr txBox="1"/>
          <p:nvPr/>
        </p:nvSpPr>
        <p:spPr>
          <a:xfrm>
            <a:off x="2172340" y="356841"/>
            <a:ext cx="5676259" cy="584775"/>
          </a:xfrm>
          <a:prstGeom prst="rect">
            <a:avLst/>
          </a:prstGeom>
          <a:noFill/>
        </p:spPr>
        <p:txBody>
          <a:bodyPr wrap="square" rtlCol="0">
            <a:spAutoFit/>
          </a:bodyPr>
          <a:lstStyle/>
          <a:p>
            <a:pPr lvl="0" algn="ctr" rtl="0"/>
            <a:r>
              <a:rPr lang="en-US" altLang="zh-CN" sz="3200" b="1" spc="-150" dirty="0" smtClean="0">
                <a:solidFill>
                  <a:srgbClr val="5F5F5F"/>
                </a:solidFill>
                <a:latin typeface="Arial" pitchFamily="34" charset="0"/>
              </a:rPr>
              <a:t>BalanceTutor system</a:t>
            </a:r>
            <a:endParaRPr lang="he-IL" altLang="zh-CN" sz="3200" b="1" spc="-150" dirty="0">
              <a:solidFill>
                <a:srgbClr val="5F5F5F"/>
              </a:solidFill>
              <a:latin typeface="Arial" pitchFamily="34" charset="0"/>
            </a:endParaRPr>
          </a:p>
        </p:txBody>
      </p:sp>
      <p:sp>
        <p:nvSpPr>
          <p:cNvPr id="9"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pic>
        <p:nvPicPr>
          <p:cNvPr id="3" name="VID-20170108-WA000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9716" y="1734670"/>
            <a:ext cx="7640320" cy="4297680"/>
          </a:xfrm>
          <a:prstGeom prst="rect">
            <a:avLst/>
          </a:prstGeom>
        </p:spPr>
      </p:pic>
    </p:spTree>
    <p:extLst>
      <p:ext uri="{BB962C8B-B14F-4D97-AF65-F5344CB8AC3E}">
        <p14:creationId xmlns:p14="http://schemas.microsoft.com/office/powerpoint/2010/main" val="91285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5000" y="356841"/>
            <a:ext cx="5445811" cy="584775"/>
          </a:xfrm>
          <a:prstGeom prst="rect">
            <a:avLst/>
          </a:prstGeom>
          <a:noFill/>
        </p:spPr>
        <p:txBody>
          <a:bodyPr wrap="square" rtlCol="0">
            <a:spAutoFit/>
          </a:bodyPr>
          <a:lstStyle/>
          <a:p>
            <a:pPr lvl="0" algn="ctr" rtl="0"/>
            <a:r>
              <a:rPr lang="en-US" sz="3200" b="1" spc="-150" dirty="0" smtClean="0">
                <a:solidFill>
                  <a:srgbClr val="5F5F5F"/>
                </a:solidFill>
                <a:latin typeface="Arial" pitchFamily="34" charset="0"/>
                <a:cs typeface="+mn-cs"/>
              </a:rPr>
              <a:t>Sensory- motor Rehabilitation</a:t>
            </a:r>
            <a:endParaRPr lang="he-IL" altLang="zh-CN" sz="3200" b="1" spc="-150" dirty="0">
              <a:solidFill>
                <a:srgbClr val="5F5F5F"/>
              </a:solidFill>
              <a:latin typeface="Arial" pitchFamily="34" charset="0"/>
            </a:endParaRPr>
          </a:p>
        </p:txBody>
      </p:sp>
      <p:pic>
        <p:nvPicPr>
          <p:cNvPr id="5" name="Picture 1"/>
          <p:cNvPicPr>
            <a:picLocks noChangeAspect="1"/>
          </p:cNvPicPr>
          <p:nvPr/>
        </p:nvPicPr>
        <p:blipFill>
          <a:blip r:embed="rId3" cstate="print"/>
          <a:srcRect/>
          <a:stretch>
            <a:fillRect/>
          </a:stretch>
        </p:blipFill>
        <p:spPr bwMode="auto">
          <a:xfrm>
            <a:off x="18361" y="402979"/>
            <a:ext cx="1466850" cy="447675"/>
          </a:xfrm>
          <a:prstGeom prst="rect">
            <a:avLst/>
          </a:prstGeom>
          <a:noFill/>
          <a:ln w="9525">
            <a:noFill/>
            <a:miter lim="800000"/>
            <a:headEnd/>
            <a:tailEnd/>
          </a:ln>
        </p:spPr>
      </p:pic>
      <p:sp>
        <p:nvSpPr>
          <p:cNvPr id="7" name="Isosceles Triangle 6"/>
          <p:cNvSpPr/>
          <p:nvPr/>
        </p:nvSpPr>
        <p:spPr>
          <a:xfrm>
            <a:off x="68621" y="1688363"/>
            <a:ext cx="4064000" cy="4064000"/>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015" y="1773682"/>
            <a:ext cx="1942857" cy="3800000"/>
          </a:xfrm>
          <a:prstGeom prst="rect">
            <a:avLst/>
          </a:prstGeom>
        </p:spPr>
      </p:pic>
      <p:grpSp>
        <p:nvGrpSpPr>
          <p:cNvPr id="18" name="Group 17"/>
          <p:cNvGrpSpPr/>
          <p:nvPr/>
        </p:nvGrpSpPr>
        <p:grpSpPr>
          <a:xfrm>
            <a:off x="2151458" y="4077682"/>
            <a:ext cx="5914527" cy="1150327"/>
            <a:chOff x="2429373" y="4077682"/>
            <a:chExt cx="5914527" cy="1150327"/>
          </a:xfrm>
        </p:grpSpPr>
        <p:sp>
          <p:nvSpPr>
            <p:cNvPr id="10" name="Freeform 9"/>
            <p:cNvSpPr/>
            <p:nvPr/>
          </p:nvSpPr>
          <p:spPr>
            <a:xfrm>
              <a:off x="2429373" y="4265984"/>
              <a:ext cx="4123827" cy="962025"/>
            </a:xfrm>
            <a:custGeom>
              <a:avLst/>
              <a:gdLst>
                <a:gd name="connsiteX0" fmla="*/ 0 w 2641600"/>
                <a:gd name="connsiteY0" fmla="*/ 160341 h 962025"/>
                <a:gd name="connsiteX1" fmla="*/ 160341 w 2641600"/>
                <a:gd name="connsiteY1" fmla="*/ 0 h 962025"/>
                <a:gd name="connsiteX2" fmla="*/ 2481259 w 2641600"/>
                <a:gd name="connsiteY2" fmla="*/ 0 h 962025"/>
                <a:gd name="connsiteX3" fmla="*/ 2641600 w 2641600"/>
                <a:gd name="connsiteY3" fmla="*/ 160341 h 962025"/>
                <a:gd name="connsiteX4" fmla="*/ 2641600 w 2641600"/>
                <a:gd name="connsiteY4" fmla="*/ 801684 h 962025"/>
                <a:gd name="connsiteX5" fmla="*/ 2481259 w 2641600"/>
                <a:gd name="connsiteY5" fmla="*/ 962025 h 962025"/>
                <a:gd name="connsiteX6" fmla="*/ 160341 w 2641600"/>
                <a:gd name="connsiteY6" fmla="*/ 962025 h 962025"/>
                <a:gd name="connsiteX7" fmla="*/ 0 w 2641600"/>
                <a:gd name="connsiteY7" fmla="*/ 801684 h 962025"/>
                <a:gd name="connsiteX8" fmla="*/ 0 w 2641600"/>
                <a:gd name="connsiteY8" fmla="*/ 160341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962025">
                  <a:moveTo>
                    <a:pt x="0" y="160341"/>
                  </a:moveTo>
                  <a:cubicBezTo>
                    <a:pt x="0" y="71787"/>
                    <a:pt x="71787" y="0"/>
                    <a:pt x="160341" y="0"/>
                  </a:cubicBezTo>
                  <a:lnTo>
                    <a:pt x="2481259" y="0"/>
                  </a:lnTo>
                  <a:cubicBezTo>
                    <a:pt x="2569813" y="0"/>
                    <a:pt x="2641600" y="71787"/>
                    <a:pt x="2641600" y="160341"/>
                  </a:cubicBezTo>
                  <a:lnTo>
                    <a:pt x="2641600" y="801684"/>
                  </a:lnTo>
                  <a:cubicBezTo>
                    <a:pt x="2641600" y="890238"/>
                    <a:pt x="2569813" y="962025"/>
                    <a:pt x="2481259" y="962025"/>
                  </a:cubicBezTo>
                  <a:lnTo>
                    <a:pt x="160341" y="962025"/>
                  </a:lnTo>
                  <a:cubicBezTo>
                    <a:pt x="71787" y="962025"/>
                    <a:pt x="0" y="890238"/>
                    <a:pt x="0" y="801684"/>
                  </a:cubicBezTo>
                  <a:lnTo>
                    <a:pt x="0" y="16034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172" tIns="203172" rIns="203172" bIns="203172" numCol="1" spcCol="1270" anchor="ctr" anchorCtr="0">
              <a:noAutofit/>
            </a:bodyPr>
            <a:lstStyle/>
            <a:p>
              <a:pPr lvl="0" algn="ctr" defTabSz="1822450">
                <a:lnSpc>
                  <a:spcPct val="90000"/>
                </a:lnSpc>
                <a:spcBef>
                  <a:spcPct val="0"/>
                </a:spcBef>
                <a:spcAft>
                  <a:spcPct val="35000"/>
                </a:spcAft>
              </a:pPr>
              <a:endParaRPr lang="en-US" sz="2800" b="1" spc="-150" dirty="0" smtClean="0">
                <a:solidFill>
                  <a:schemeClr val="tx1">
                    <a:lumMod val="75000"/>
                    <a:lumOff val="25000"/>
                  </a:schemeClr>
                </a:solidFill>
                <a:latin typeface="Arial" pitchFamily="34" charset="0"/>
                <a:cs typeface="Arial" pitchFamily="34" charset="0"/>
              </a:endParaRPr>
            </a:p>
            <a:p>
              <a:pPr lvl="0" algn="ctr" defTabSz="1822450">
                <a:lnSpc>
                  <a:spcPct val="90000"/>
                </a:lnSpc>
                <a:spcBef>
                  <a:spcPct val="0"/>
                </a:spcBef>
                <a:spcAft>
                  <a:spcPct val="35000"/>
                </a:spcAft>
              </a:pPr>
              <a:r>
                <a:rPr lang="en-US" sz="2400" b="1" spc="-150" dirty="0">
                  <a:solidFill>
                    <a:schemeClr val="tx1">
                      <a:lumMod val="75000"/>
                      <a:lumOff val="25000"/>
                    </a:schemeClr>
                  </a:solidFill>
                  <a:latin typeface="Arial" pitchFamily="34" charset="0"/>
                  <a:cs typeface="Arial" pitchFamily="34" charset="0"/>
                </a:rPr>
                <a:t>Proprioceptive restoration</a:t>
              </a:r>
            </a:p>
            <a:p>
              <a:pPr lvl="0" algn="ctr" defTabSz="1822450">
                <a:lnSpc>
                  <a:spcPct val="90000"/>
                </a:lnSpc>
                <a:spcBef>
                  <a:spcPct val="0"/>
                </a:spcBef>
                <a:spcAft>
                  <a:spcPct val="35000"/>
                </a:spcAft>
              </a:pPr>
              <a:r>
                <a:rPr lang="en-US" sz="2000" b="1" spc="-150" dirty="0" smtClean="0">
                  <a:solidFill>
                    <a:schemeClr val="tx1">
                      <a:lumMod val="75000"/>
                      <a:lumOff val="25000"/>
                    </a:schemeClr>
                  </a:solidFill>
                  <a:latin typeface="Arial" pitchFamily="34" charset="0"/>
                  <a:cs typeface="Arial" pitchFamily="34" charset="0"/>
                </a:rPr>
                <a:t> </a:t>
              </a:r>
              <a:endParaRPr lang="en-US" sz="2800" b="1" spc="-150" dirty="0">
                <a:solidFill>
                  <a:schemeClr val="tx1">
                    <a:lumMod val="75000"/>
                    <a:lumOff val="25000"/>
                  </a:schemeClr>
                </a:solidFill>
                <a:latin typeface="Arial" pitchFamily="34" charset="0"/>
                <a:cs typeface="Arial" pitchFamily="34" charset="0"/>
              </a:endParaRPr>
            </a:p>
          </p:txBody>
        </p:sp>
        <p:sp>
          <p:nvSpPr>
            <p:cNvPr id="14" name="Oval 13"/>
            <p:cNvSpPr/>
            <p:nvPr/>
          </p:nvSpPr>
          <p:spPr>
            <a:xfrm>
              <a:off x="8229600" y="4077682"/>
              <a:ext cx="114300" cy="1197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151458" y="3183705"/>
            <a:ext cx="6155332" cy="1231409"/>
            <a:chOff x="2429373" y="3183705"/>
            <a:chExt cx="6155332" cy="1231409"/>
          </a:xfrm>
        </p:grpSpPr>
        <p:sp>
          <p:nvSpPr>
            <p:cNvPr id="9" name="Freeform 8"/>
            <p:cNvSpPr/>
            <p:nvPr/>
          </p:nvSpPr>
          <p:spPr>
            <a:xfrm>
              <a:off x="2429373" y="3183705"/>
              <a:ext cx="4123827" cy="962025"/>
            </a:xfrm>
            <a:custGeom>
              <a:avLst/>
              <a:gdLst>
                <a:gd name="connsiteX0" fmla="*/ 0 w 2641600"/>
                <a:gd name="connsiteY0" fmla="*/ 160341 h 962025"/>
                <a:gd name="connsiteX1" fmla="*/ 160341 w 2641600"/>
                <a:gd name="connsiteY1" fmla="*/ 0 h 962025"/>
                <a:gd name="connsiteX2" fmla="*/ 2481259 w 2641600"/>
                <a:gd name="connsiteY2" fmla="*/ 0 h 962025"/>
                <a:gd name="connsiteX3" fmla="*/ 2641600 w 2641600"/>
                <a:gd name="connsiteY3" fmla="*/ 160341 h 962025"/>
                <a:gd name="connsiteX4" fmla="*/ 2641600 w 2641600"/>
                <a:gd name="connsiteY4" fmla="*/ 801684 h 962025"/>
                <a:gd name="connsiteX5" fmla="*/ 2481259 w 2641600"/>
                <a:gd name="connsiteY5" fmla="*/ 962025 h 962025"/>
                <a:gd name="connsiteX6" fmla="*/ 160341 w 2641600"/>
                <a:gd name="connsiteY6" fmla="*/ 962025 h 962025"/>
                <a:gd name="connsiteX7" fmla="*/ 0 w 2641600"/>
                <a:gd name="connsiteY7" fmla="*/ 801684 h 962025"/>
                <a:gd name="connsiteX8" fmla="*/ 0 w 2641600"/>
                <a:gd name="connsiteY8" fmla="*/ 160341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962025">
                  <a:moveTo>
                    <a:pt x="0" y="160341"/>
                  </a:moveTo>
                  <a:cubicBezTo>
                    <a:pt x="0" y="71787"/>
                    <a:pt x="71787" y="0"/>
                    <a:pt x="160341" y="0"/>
                  </a:cubicBezTo>
                  <a:lnTo>
                    <a:pt x="2481259" y="0"/>
                  </a:lnTo>
                  <a:cubicBezTo>
                    <a:pt x="2569813" y="0"/>
                    <a:pt x="2641600" y="71787"/>
                    <a:pt x="2641600" y="160341"/>
                  </a:cubicBezTo>
                  <a:lnTo>
                    <a:pt x="2641600" y="801684"/>
                  </a:lnTo>
                  <a:cubicBezTo>
                    <a:pt x="2641600" y="890238"/>
                    <a:pt x="2569813" y="962025"/>
                    <a:pt x="2481259" y="962025"/>
                  </a:cubicBezTo>
                  <a:lnTo>
                    <a:pt x="160341" y="962025"/>
                  </a:lnTo>
                  <a:cubicBezTo>
                    <a:pt x="71787" y="962025"/>
                    <a:pt x="0" y="890238"/>
                    <a:pt x="0" y="801684"/>
                  </a:cubicBezTo>
                  <a:lnTo>
                    <a:pt x="0" y="16034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172" tIns="203172" rIns="203172" bIns="203172" numCol="1" spcCol="1270" anchor="ctr" anchorCtr="0">
              <a:noAutofit/>
            </a:bodyPr>
            <a:lstStyle/>
            <a:p>
              <a:pPr lvl="0" algn="ctr" defTabSz="1822450">
                <a:lnSpc>
                  <a:spcPct val="90000"/>
                </a:lnSpc>
                <a:spcBef>
                  <a:spcPct val="0"/>
                </a:spcBef>
                <a:spcAft>
                  <a:spcPct val="35000"/>
                </a:spcAft>
              </a:pPr>
              <a:r>
                <a:rPr lang="en-US" sz="2400" b="1" spc="-150" dirty="0">
                  <a:solidFill>
                    <a:schemeClr val="tx1">
                      <a:lumMod val="75000"/>
                      <a:lumOff val="25000"/>
                    </a:schemeClr>
                  </a:solidFill>
                  <a:latin typeface="Arial" pitchFamily="34" charset="0"/>
                  <a:cs typeface="Arial" pitchFamily="34" charset="0"/>
                </a:rPr>
                <a:t>Neuromuscular integration</a:t>
              </a:r>
            </a:p>
          </p:txBody>
        </p:sp>
        <p:sp>
          <p:nvSpPr>
            <p:cNvPr id="15" name="Oval 14"/>
            <p:cNvSpPr/>
            <p:nvPr/>
          </p:nvSpPr>
          <p:spPr>
            <a:xfrm>
              <a:off x="7978591" y="3828295"/>
              <a:ext cx="606114" cy="5868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2151458" y="1764716"/>
            <a:ext cx="6763942" cy="3874083"/>
            <a:chOff x="2151458" y="1764716"/>
            <a:chExt cx="6763942" cy="3874083"/>
          </a:xfrm>
        </p:grpSpPr>
        <p:sp>
          <p:nvSpPr>
            <p:cNvPr id="8" name="Freeform 7"/>
            <p:cNvSpPr/>
            <p:nvPr/>
          </p:nvSpPr>
          <p:spPr>
            <a:xfrm>
              <a:off x="2151458" y="2101427"/>
              <a:ext cx="4123827" cy="962025"/>
            </a:xfrm>
            <a:custGeom>
              <a:avLst/>
              <a:gdLst>
                <a:gd name="connsiteX0" fmla="*/ 0 w 2641600"/>
                <a:gd name="connsiteY0" fmla="*/ 160341 h 962025"/>
                <a:gd name="connsiteX1" fmla="*/ 160341 w 2641600"/>
                <a:gd name="connsiteY1" fmla="*/ 0 h 962025"/>
                <a:gd name="connsiteX2" fmla="*/ 2481259 w 2641600"/>
                <a:gd name="connsiteY2" fmla="*/ 0 h 962025"/>
                <a:gd name="connsiteX3" fmla="*/ 2641600 w 2641600"/>
                <a:gd name="connsiteY3" fmla="*/ 160341 h 962025"/>
                <a:gd name="connsiteX4" fmla="*/ 2641600 w 2641600"/>
                <a:gd name="connsiteY4" fmla="*/ 801684 h 962025"/>
                <a:gd name="connsiteX5" fmla="*/ 2481259 w 2641600"/>
                <a:gd name="connsiteY5" fmla="*/ 962025 h 962025"/>
                <a:gd name="connsiteX6" fmla="*/ 160341 w 2641600"/>
                <a:gd name="connsiteY6" fmla="*/ 962025 h 962025"/>
                <a:gd name="connsiteX7" fmla="*/ 0 w 2641600"/>
                <a:gd name="connsiteY7" fmla="*/ 801684 h 962025"/>
                <a:gd name="connsiteX8" fmla="*/ 0 w 2641600"/>
                <a:gd name="connsiteY8" fmla="*/ 160341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962025">
                  <a:moveTo>
                    <a:pt x="0" y="160341"/>
                  </a:moveTo>
                  <a:cubicBezTo>
                    <a:pt x="0" y="71787"/>
                    <a:pt x="71787" y="0"/>
                    <a:pt x="160341" y="0"/>
                  </a:cubicBezTo>
                  <a:lnTo>
                    <a:pt x="2481259" y="0"/>
                  </a:lnTo>
                  <a:cubicBezTo>
                    <a:pt x="2569813" y="0"/>
                    <a:pt x="2641600" y="71787"/>
                    <a:pt x="2641600" y="160341"/>
                  </a:cubicBezTo>
                  <a:lnTo>
                    <a:pt x="2641600" y="801684"/>
                  </a:lnTo>
                  <a:cubicBezTo>
                    <a:pt x="2641600" y="890238"/>
                    <a:pt x="2569813" y="962025"/>
                    <a:pt x="2481259" y="962025"/>
                  </a:cubicBezTo>
                  <a:lnTo>
                    <a:pt x="160341" y="962025"/>
                  </a:lnTo>
                  <a:cubicBezTo>
                    <a:pt x="71787" y="962025"/>
                    <a:pt x="0" y="890238"/>
                    <a:pt x="0" y="801684"/>
                  </a:cubicBezTo>
                  <a:lnTo>
                    <a:pt x="0" y="16034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172" tIns="203172" rIns="203172" bIns="203172" numCol="1" spcCol="1270" anchor="ctr" anchorCtr="0">
              <a:noAutofit/>
            </a:bodyPr>
            <a:lstStyle/>
            <a:p>
              <a:pPr lvl="0" algn="ctr" defTabSz="1822450">
                <a:lnSpc>
                  <a:spcPct val="90000"/>
                </a:lnSpc>
                <a:spcAft>
                  <a:spcPct val="35000"/>
                </a:spcAft>
              </a:pPr>
              <a:r>
                <a:rPr lang="en-US" sz="2400" b="1" spc="-150" dirty="0">
                  <a:solidFill>
                    <a:schemeClr val="tx1">
                      <a:lumMod val="75000"/>
                      <a:lumOff val="25000"/>
                    </a:schemeClr>
                  </a:solidFill>
                  <a:latin typeface="Arial" pitchFamily="34" charset="0"/>
                  <a:cs typeface="Arial" pitchFamily="34" charset="0"/>
                </a:rPr>
                <a:t>Neuromuscular </a:t>
              </a:r>
              <a:r>
                <a:rPr lang="en-US" sz="2400" b="1" spc="-150" dirty="0" smtClean="0">
                  <a:solidFill>
                    <a:schemeClr val="tx1">
                      <a:lumMod val="75000"/>
                      <a:lumOff val="25000"/>
                    </a:schemeClr>
                  </a:solidFill>
                  <a:latin typeface="Arial" pitchFamily="34" charset="0"/>
                  <a:cs typeface="Arial" pitchFamily="34" charset="0"/>
                </a:rPr>
                <a:t>coordination</a:t>
              </a:r>
              <a:endParaRPr lang="en-US" sz="2400" b="1" spc="-150" dirty="0">
                <a:solidFill>
                  <a:schemeClr val="tx1">
                    <a:lumMod val="75000"/>
                    <a:lumOff val="25000"/>
                  </a:schemeClr>
                </a:solidFill>
                <a:latin typeface="Arial" pitchFamily="34" charset="0"/>
                <a:cs typeface="Arial" pitchFamily="34" charset="0"/>
              </a:endParaRPr>
            </a:p>
          </p:txBody>
        </p:sp>
        <p:sp>
          <p:nvSpPr>
            <p:cNvPr id="17" name="Oval 16"/>
            <p:cNvSpPr/>
            <p:nvPr/>
          </p:nvSpPr>
          <p:spPr>
            <a:xfrm>
              <a:off x="6656286" y="1764716"/>
              <a:ext cx="2259114" cy="38740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3242896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356841"/>
            <a:ext cx="5445811" cy="584775"/>
          </a:xfrm>
          <a:prstGeom prst="rect">
            <a:avLst/>
          </a:prstGeom>
          <a:noFill/>
        </p:spPr>
        <p:txBody>
          <a:bodyPr wrap="square" rtlCol="0">
            <a:spAutoFit/>
          </a:bodyPr>
          <a:lstStyle/>
          <a:p>
            <a:pPr lvl="0" algn="ctr" rtl="0"/>
            <a:r>
              <a:rPr lang="en-US" sz="3200" b="1" spc="-150" dirty="0" smtClean="0">
                <a:solidFill>
                  <a:srgbClr val="5F5F5F"/>
                </a:solidFill>
                <a:latin typeface="Arial" pitchFamily="34" charset="0"/>
                <a:cs typeface="+mn-cs"/>
              </a:rPr>
              <a:t>Rehabilitation Target</a:t>
            </a:r>
            <a:endParaRPr lang="he-IL" altLang="zh-CN" sz="3200" b="1" spc="-150" dirty="0">
              <a:solidFill>
                <a:srgbClr val="5F5F5F"/>
              </a:solidFill>
              <a:latin typeface="Arial" pitchFamily="34" charset="0"/>
            </a:endParaRPr>
          </a:p>
        </p:txBody>
      </p:sp>
      <p:sp>
        <p:nvSpPr>
          <p:cNvPr id="13" name="TextBox 12"/>
          <p:cNvSpPr txBox="1"/>
          <p:nvPr/>
        </p:nvSpPr>
        <p:spPr>
          <a:xfrm>
            <a:off x="762000" y="4589900"/>
            <a:ext cx="7937304" cy="1631216"/>
          </a:xfrm>
          <a:prstGeom prst="rect">
            <a:avLst/>
          </a:prstGeom>
          <a:noFill/>
        </p:spPr>
        <p:txBody>
          <a:bodyPr wrap="square" rtlCol="0">
            <a:spAutoFit/>
          </a:bodyPr>
          <a:lstStyle/>
          <a:p>
            <a:pPr marL="342900" lvl="0" indent="-342900" algn="l" rtl="0">
              <a:buFont typeface="Wingdings" panose="05000000000000000000" pitchFamily="2" charset="2"/>
              <a:buChar char="Ø"/>
            </a:pPr>
            <a:r>
              <a:rPr lang="en-US" sz="2000" b="1" spc="-150" dirty="0" smtClean="0">
                <a:solidFill>
                  <a:schemeClr val="accent3">
                    <a:lumMod val="50000"/>
                  </a:schemeClr>
                </a:solidFill>
                <a:latin typeface="Arial" pitchFamily="34" charset="0"/>
                <a:cs typeface="+mn-cs"/>
              </a:rPr>
              <a:t>Strategy:                               </a:t>
            </a:r>
            <a:r>
              <a:rPr lang="en-US" sz="2000" b="1" spc="-150" dirty="0">
                <a:solidFill>
                  <a:srgbClr val="5F5F5F"/>
                </a:solidFill>
                <a:latin typeface="Arial" pitchFamily="34" charset="0"/>
                <a:cs typeface="+mn-cs"/>
              </a:rPr>
              <a:t>Ankle strategy</a:t>
            </a:r>
          </a:p>
          <a:p>
            <a:pPr marL="342900" lvl="0" indent="-342900" algn="l" rtl="0">
              <a:buFont typeface="Wingdings" panose="05000000000000000000" pitchFamily="2" charset="2"/>
              <a:buChar char="Ø"/>
            </a:pPr>
            <a:r>
              <a:rPr lang="en-US" sz="2000" b="1" spc="-150" dirty="0" smtClean="0">
                <a:solidFill>
                  <a:schemeClr val="accent3">
                    <a:lumMod val="50000"/>
                  </a:schemeClr>
                </a:solidFill>
                <a:latin typeface="Arial" pitchFamily="34" charset="0"/>
                <a:cs typeface="+mn-cs"/>
              </a:rPr>
              <a:t>Perturbation </a:t>
            </a:r>
            <a:r>
              <a:rPr lang="en-US" sz="2000" b="1" spc="-150" dirty="0">
                <a:solidFill>
                  <a:schemeClr val="accent3">
                    <a:lumMod val="50000"/>
                  </a:schemeClr>
                </a:solidFill>
                <a:latin typeface="Arial" pitchFamily="34" charset="0"/>
                <a:cs typeface="+mn-cs"/>
              </a:rPr>
              <a:t>direction:  </a:t>
            </a:r>
            <a:r>
              <a:rPr lang="en-US" sz="2000" b="1" spc="-150" dirty="0" smtClean="0">
                <a:solidFill>
                  <a:schemeClr val="accent3">
                    <a:lumMod val="50000"/>
                  </a:schemeClr>
                </a:solidFill>
                <a:latin typeface="Arial" pitchFamily="34" charset="0"/>
                <a:cs typeface="+mn-cs"/>
              </a:rPr>
              <a:t>  </a:t>
            </a:r>
            <a:r>
              <a:rPr lang="en-US" sz="2000" b="1" spc="-150" dirty="0" smtClean="0">
                <a:solidFill>
                  <a:srgbClr val="5F5F5F"/>
                </a:solidFill>
                <a:latin typeface="Arial" pitchFamily="34" charset="0"/>
                <a:cs typeface="+mn-cs"/>
              </a:rPr>
              <a:t>Anterior </a:t>
            </a:r>
            <a:r>
              <a:rPr lang="en-US" sz="2000" b="1" spc="-150" dirty="0">
                <a:solidFill>
                  <a:srgbClr val="5F5F5F"/>
                </a:solidFill>
                <a:latin typeface="Arial" pitchFamily="34" charset="0"/>
                <a:cs typeface="+mn-cs"/>
              </a:rPr>
              <a:t>to posterior </a:t>
            </a:r>
          </a:p>
          <a:p>
            <a:pPr marL="342900" lvl="0" indent="-342900" algn="l" rtl="0">
              <a:buFont typeface="Wingdings" panose="05000000000000000000" pitchFamily="2" charset="2"/>
              <a:buChar char="Ø"/>
            </a:pPr>
            <a:r>
              <a:rPr lang="en-US" sz="2000" b="1" spc="-150" dirty="0">
                <a:solidFill>
                  <a:schemeClr val="accent3">
                    <a:lumMod val="50000"/>
                  </a:schemeClr>
                </a:solidFill>
                <a:latin typeface="Arial" pitchFamily="34" charset="0"/>
                <a:cs typeface="+mn-cs"/>
              </a:rPr>
              <a:t>Perturbation level: </a:t>
            </a:r>
            <a:r>
              <a:rPr lang="en-US" sz="2000" b="1" spc="-150" dirty="0" smtClean="0">
                <a:solidFill>
                  <a:schemeClr val="accent3">
                    <a:lumMod val="50000"/>
                  </a:schemeClr>
                </a:solidFill>
                <a:latin typeface="Arial" pitchFamily="34" charset="0"/>
                <a:cs typeface="+mn-cs"/>
              </a:rPr>
              <a:t>           </a:t>
            </a:r>
            <a:r>
              <a:rPr lang="en-US" sz="2000" b="1" spc="-150" dirty="0" smtClean="0">
                <a:solidFill>
                  <a:srgbClr val="5F5F5F"/>
                </a:solidFill>
                <a:latin typeface="Arial" pitchFamily="34" charset="0"/>
                <a:cs typeface="+mn-cs"/>
              </a:rPr>
              <a:t>Low </a:t>
            </a:r>
            <a:r>
              <a:rPr lang="en-US" sz="2000" b="1" spc="-150" dirty="0">
                <a:solidFill>
                  <a:srgbClr val="5F5F5F"/>
                </a:solidFill>
                <a:latin typeface="Arial" pitchFamily="34" charset="0"/>
                <a:cs typeface="+mn-cs"/>
              </a:rPr>
              <a:t>intensity </a:t>
            </a:r>
            <a:endParaRPr lang="en-US" sz="2000" b="1" spc="-150" dirty="0" smtClean="0">
              <a:solidFill>
                <a:srgbClr val="5F5F5F"/>
              </a:solidFill>
              <a:latin typeface="Arial" pitchFamily="34" charset="0"/>
              <a:cs typeface="+mn-cs"/>
            </a:endParaRPr>
          </a:p>
          <a:p>
            <a:pPr marL="342900" lvl="0" indent="-342900" algn="l" rtl="0">
              <a:buFont typeface="Wingdings" panose="05000000000000000000" pitchFamily="2" charset="2"/>
              <a:buChar char="Ø"/>
            </a:pPr>
            <a:r>
              <a:rPr lang="en-US" sz="2000" b="1" spc="-150" dirty="0">
                <a:solidFill>
                  <a:schemeClr val="accent3">
                    <a:lumMod val="50000"/>
                  </a:schemeClr>
                </a:solidFill>
                <a:latin typeface="Arial" pitchFamily="34" charset="0"/>
                <a:cs typeface="+mn-cs"/>
              </a:rPr>
              <a:t>Perturbation effect</a:t>
            </a:r>
            <a:r>
              <a:rPr lang="en-US" sz="2000" b="1" spc="-150" dirty="0" smtClean="0">
                <a:solidFill>
                  <a:schemeClr val="accent3">
                    <a:lumMod val="50000"/>
                  </a:schemeClr>
                </a:solidFill>
                <a:latin typeface="Arial" pitchFamily="34" charset="0"/>
                <a:cs typeface="+mn-cs"/>
              </a:rPr>
              <a:t>:          </a:t>
            </a:r>
            <a:r>
              <a:rPr lang="en-US" sz="2000" b="1" spc="-150" dirty="0">
                <a:solidFill>
                  <a:srgbClr val="5F5F5F"/>
                </a:solidFill>
                <a:latin typeface="Arial" pitchFamily="34" charset="0"/>
                <a:cs typeface="+mn-cs"/>
              </a:rPr>
              <a:t>Distal to proximal  muscles activation</a:t>
            </a:r>
          </a:p>
          <a:p>
            <a:pPr marL="342900" lvl="0" indent="-342900" algn="l" rtl="0">
              <a:buFont typeface="Wingdings" panose="05000000000000000000" pitchFamily="2" charset="2"/>
              <a:buChar char="Ø"/>
            </a:pPr>
            <a:r>
              <a:rPr lang="en-US" altLang="zh-CN" sz="2000" b="1" spc="-150" dirty="0">
                <a:solidFill>
                  <a:schemeClr val="accent3">
                    <a:lumMod val="50000"/>
                  </a:schemeClr>
                </a:solidFill>
                <a:latin typeface="Arial" pitchFamily="34" charset="0"/>
                <a:cs typeface="+mn-cs"/>
              </a:rPr>
              <a:t>Clinical application:         </a:t>
            </a:r>
            <a:r>
              <a:rPr lang="en-US" altLang="zh-CN" sz="2000" b="1" spc="-150" dirty="0">
                <a:solidFill>
                  <a:srgbClr val="5F5F5F"/>
                </a:solidFill>
                <a:latin typeface="Arial" pitchFamily="34" charset="0"/>
                <a:cs typeface="+mn-cs"/>
              </a:rPr>
              <a:t>Plyometric</a:t>
            </a:r>
            <a:r>
              <a:rPr lang="en-US" altLang="zh-CN" sz="2000" b="1" spc="-150" dirty="0" smtClean="0">
                <a:solidFill>
                  <a:schemeClr val="accent3">
                    <a:lumMod val="50000"/>
                  </a:schemeClr>
                </a:solidFill>
                <a:latin typeface="Arial" pitchFamily="34" charset="0"/>
                <a:cs typeface="+mn-cs"/>
              </a:rPr>
              <a:t> </a:t>
            </a:r>
            <a:r>
              <a:rPr lang="en-US" altLang="zh-CN" sz="2000" b="1" spc="-150" dirty="0" smtClean="0">
                <a:solidFill>
                  <a:srgbClr val="5F5F5F"/>
                </a:solidFill>
                <a:latin typeface="Arial" pitchFamily="34" charset="0"/>
                <a:cs typeface="+mn-cs"/>
              </a:rPr>
              <a:t>ankle </a:t>
            </a:r>
            <a:r>
              <a:rPr lang="en-US" altLang="zh-CN" sz="2000" b="1" spc="-150" dirty="0">
                <a:solidFill>
                  <a:srgbClr val="5F5F5F"/>
                </a:solidFill>
                <a:latin typeface="Arial" pitchFamily="34" charset="0"/>
                <a:cs typeface="+mn-cs"/>
              </a:rPr>
              <a:t>flexors </a:t>
            </a:r>
            <a:r>
              <a:rPr lang="en-US" altLang="zh-CN" sz="2000" b="1" spc="-150" dirty="0" smtClean="0">
                <a:solidFill>
                  <a:srgbClr val="5F5F5F"/>
                </a:solidFill>
                <a:latin typeface="Arial" pitchFamily="34" charset="0"/>
                <a:cs typeface="+mn-cs"/>
              </a:rPr>
              <a:t>activation</a:t>
            </a:r>
            <a:endParaRPr lang="he-IL" altLang="zh-CN" sz="2000" b="1" spc="-150" dirty="0">
              <a:solidFill>
                <a:srgbClr val="5F5F5F"/>
              </a:solidFill>
              <a:latin typeface="Arial" pitchFamily="34" charset="0"/>
              <a:cs typeface="+mn-cs"/>
            </a:endParaRPr>
          </a:p>
        </p:txBody>
      </p:sp>
      <p:sp>
        <p:nvSpPr>
          <p:cNvPr id="5" name="Rectangle 4"/>
          <p:cNvSpPr/>
          <p:nvPr/>
        </p:nvSpPr>
        <p:spPr>
          <a:xfrm>
            <a:off x="6363964" y="4150648"/>
            <a:ext cx="1212191" cy="338554"/>
          </a:xfrm>
          <a:prstGeom prst="rect">
            <a:avLst/>
          </a:prstGeom>
        </p:spPr>
        <p:txBody>
          <a:bodyPr wrap="none">
            <a:spAutoFit/>
          </a:bodyPr>
          <a:lstStyle/>
          <a:p>
            <a:pPr lvl="0" algn="l" rtl="0"/>
            <a:r>
              <a:rPr lang="en-US" sz="1600" b="1" spc="-150" dirty="0">
                <a:solidFill>
                  <a:srgbClr val="009900"/>
                </a:solidFill>
                <a:latin typeface="Arial" pitchFamily="34" charset="0"/>
              </a:rPr>
              <a:t>Ankle flexion</a:t>
            </a:r>
          </a:p>
        </p:txBody>
      </p:sp>
      <p:grpSp>
        <p:nvGrpSpPr>
          <p:cNvPr id="6" name="Group 5"/>
          <p:cNvGrpSpPr/>
          <p:nvPr/>
        </p:nvGrpSpPr>
        <p:grpSpPr>
          <a:xfrm>
            <a:off x="5957040" y="1438828"/>
            <a:ext cx="2026040" cy="2657328"/>
            <a:chOff x="5643265" y="1869148"/>
            <a:chExt cx="2026040" cy="2657328"/>
          </a:xfrm>
        </p:grpSpPr>
        <p:sp>
          <p:nvSpPr>
            <p:cNvPr id="4" name="Rectangle 3"/>
            <p:cNvSpPr/>
            <p:nvPr/>
          </p:nvSpPr>
          <p:spPr>
            <a:xfrm>
              <a:off x="5670159" y="1869148"/>
              <a:ext cx="1949841" cy="2644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3265" y="1869148"/>
              <a:ext cx="2026040" cy="2657328"/>
            </a:xfrm>
            <a:prstGeom prst="rect">
              <a:avLst/>
            </a:prstGeom>
          </p:spPr>
        </p:pic>
        <p:sp>
          <p:nvSpPr>
            <p:cNvPr id="14" name="Oval 13"/>
            <p:cNvSpPr>
              <a:spLocks noChangeAspect="1"/>
            </p:cNvSpPr>
            <p:nvPr/>
          </p:nvSpPr>
          <p:spPr>
            <a:xfrm>
              <a:off x="6369425" y="3817796"/>
              <a:ext cx="570743" cy="5256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2" name="Group 1"/>
          <p:cNvGrpSpPr/>
          <p:nvPr/>
        </p:nvGrpSpPr>
        <p:grpSpPr>
          <a:xfrm>
            <a:off x="866031" y="1426089"/>
            <a:ext cx="3898730" cy="2743200"/>
            <a:chOff x="381921" y="1856409"/>
            <a:chExt cx="3898730" cy="274320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921" y="1856409"/>
              <a:ext cx="3898730" cy="2743200"/>
            </a:xfrm>
            <a:prstGeom prst="rect">
              <a:avLst/>
            </a:prstGeom>
          </p:spPr>
        </p:pic>
        <p:sp>
          <p:nvSpPr>
            <p:cNvPr id="15" name="Rectangle 14"/>
            <p:cNvSpPr/>
            <p:nvPr/>
          </p:nvSpPr>
          <p:spPr>
            <a:xfrm>
              <a:off x="390415" y="1936380"/>
              <a:ext cx="3827475" cy="2644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3427412" y="6400800"/>
            <a:ext cx="2362200" cy="369332"/>
          </a:xfrm>
          <a:prstGeom prst="rect">
            <a:avLst/>
          </a:prstGeom>
          <a:noFill/>
        </p:spPr>
        <p:txBody>
          <a:bodyPr wrap="square" rtlCol="1">
            <a:spAutoFit/>
          </a:bodyPr>
          <a:lstStyle/>
          <a:p>
            <a:pPr algn="l" rtl="0"/>
            <a:r>
              <a:rPr lang="en-US" altLang="zh-TW" b="1" spc="-150" dirty="0">
                <a:solidFill>
                  <a:srgbClr val="9D1583"/>
                </a:solidFill>
                <a:latin typeface="Arial" pitchFamily="34" charset="0"/>
              </a:rPr>
              <a:t>Horak &amp; Nashner, 1986 </a:t>
            </a:r>
            <a:endParaRPr lang="he-IL" altLang="en-US" b="1" spc="-150" dirty="0">
              <a:solidFill>
                <a:srgbClr val="9D1583"/>
              </a:solidFill>
              <a:latin typeface="Arial" pitchFamily="34" charset="0"/>
            </a:endParaRPr>
          </a:p>
        </p:txBody>
      </p:sp>
    </p:spTree>
    <p:extLst>
      <p:ext uri="{BB962C8B-B14F-4D97-AF65-F5344CB8AC3E}">
        <p14:creationId xmlns:p14="http://schemas.microsoft.com/office/powerpoint/2010/main" val="1807243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62000" y="4607830"/>
            <a:ext cx="8153400" cy="1631216"/>
          </a:xfrm>
          <a:prstGeom prst="rect">
            <a:avLst/>
          </a:prstGeom>
          <a:noFill/>
        </p:spPr>
        <p:txBody>
          <a:bodyPr wrap="square" rtlCol="0">
            <a:spAutoFit/>
          </a:bodyPr>
          <a:lstStyle/>
          <a:p>
            <a:pPr marL="342900" lvl="0" indent="-342900" algn="l" rtl="0">
              <a:buFont typeface="Wingdings" panose="05000000000000000000" pitchFamily="2" charset="2"/>
              <a:buChar char="Ø"/>
            </a:pPr>
            <a:r>
              <a:rPr lang="en-US" sz="2000" b="1" spc="-150" dirty="0" smtClean="0">
                <a:solidFill>
                  <a:schemeClr val="accent3">
                    <a:lumMod val="50000"/>
                  </a:schemeClr>
                </a:solidFill>
                <a:latin typeface="Arial" pitchFamily="34" charset="0"/>
                <a:cs typeface="+mn-cs"/>
              </a:rPr>
              <a:t>Strategy:                              </a:t>
            </a:r>
            <a:r>
              <a:rPr lang="en-US" sz="2000" b="1" spc="-150" dirty="0" smtClean="0">
                <a:solidFill>
                  <a:srgbClr val="5F5F5F"/>
                </a:solidFill>
                <a:latin typeface="Arial" pitchFamily="34" charset="0"/>
              </a:rPr>
              <a:t>Ankle </a:t>
            </a:r>
            <a:r>
              <a:rPr lang="en-US" sz="2000" b="1" spc="-150" dirty="0">
                <a:solidFill>
                  <a:srgbClr val="5F5F5F"/>
                </a:solidFill>
                <a:latin typeface="Arial" pitchFamily="34" charset="0"/>
              </a:rPr>
              <a:t>strategy</a:t>
            </a:r>
            <a:endParaRPr lang="en-US" sz="2000" b="1" spc="-150" dirty="0" smtClean="0">
              <a:solidFill>
                <a:schemeClr val="accent3">
                  <a:lumMod val="50000"/>
                </a:schemeClr>
              </a:solidFill>
              <a:latin typeface="Arial" pitchFamily="34" charset="0"/>
              <a:cs typeface="+mn-cs"/>
            </a:endParaRPr>
          </a:p>
          <a:p>
            <a:pPr marL="342900" lvl="0" indent="-342900" algn="l" rtl="0">
              <a:buFont typeface="Wingdings" panose="05000000000000000000" pitchFamily="2" charset="2"/>
              <a:buChar char="Ø"/>
            </a:pPr>
            <a:r>
              <a:rPr lang="en-US" sz="2000" b="1" spc="-150" dirty="0" smtClean="0">
                <a:solidFill>
                  <a:schemeClr val="accent3">
                    <a:lumMod val="50000"/>
                  </a:schemeClr>
                </a:solidFill>
                <a:latin typeface="Arial" pitchFamily="34" charset="0"/>
                <a:cs typeface="+mn-cs"/>
              </a:rPr>
              <a:t>Perturbation </a:t>
            </a:r>
            <a:r>
              <a:rPr lang="en-US" sz="2000" b="1" spc="-150" dirty="0">
                <a:solidFill>
                  <a:schemeClr val="accent3">
                    <a:lumMod val="50000"/>
                  </a:schemeClr>
                </a:solidFill>
                <a:latin typeface="Arial" pitchFamily="34" charset="0"/>
                <a:cs typeface="+mn-cs"/>
              </a:rPr>
              <a:t>direction:  </a:t>
            </a:r>
            <a:r>
              <a:rPr lang="en-US" sz="2000" b="1" spc="-150" dirty="0" smtClean="0">
                <a:solidFill>
                  <a:schemeClr val="accent3">
                    <a:lumMod val="50000"/>
                  </a:schemeClr>
                </a:solidFill>
                <a:latin typeface="Arial" pitchFamily="34" charset="0"/>
                <a:cs typeface="+mn-cs"/>
              </a:rPr>
              <a:t> </a:t>
            </a:r>
            <a:r>
              <a:rPr lang="en-US" sz="2000" b="1" spc="-150" dirty="0">
                <a:solidFill>
                  <a:srgbClr val="5F5F5F"/>
                </a:solidFill>
                <a:latin typeface="Arial" pitchFamily="34" charset="0"/>
                <a:cs typeface="+mn-cs"/>
              </a:rPr>
              <a:t>Posterior to</a:t>
            </a:r>
            <a:r>
              <a:rPr lang="en-US" sz="2000" b="1" spc="-150" dirty="0" smtClean="0">
                <a:solidFill>
                  <a:schemeClr val="accent3">
                    <a:lumMod val="50000"/>
                  </a:schemeClr>
                </a:solidFill>
                <a:latin typeface="Arial" pitchFamily="34" charset="0"/>
                <a:cs typeface="+mn-cs"/>
              </a:rPr>
              <a:t> </a:t>
            </a:r>
            <a:r>
              <a:rPr lang="en-US" sz="2000" b="1" spc="-150" dirty="0" smtClean="0">
                <a:solidFill>
                  <a:srgbClr val="5F5F5F"/>
                </a:solidFill>
                <a:latin typeface="Arial" pitchFamily="34" charset="0"/>
                <a:cs typeface="+mn-cs"/>
              </a:rPr>
              <a:t>anterior</a:t>
            </a:r>
            <a:endParaRPr lang="en-US" sz="2000" b="1" spc="-150" dirty="0">
              <a:solidFill>
                <a:srgbClr val="5F5F5F"/>
              </a:solidFill>
              <a:latin typeface="Arial" pitchFamily="34" charset="0"/>
              <a:cs typeface="+mn-cs"/>
            </a:endParaRPr>
          </a:p>
          <a:p>
            <a:pPr marL="342900" lvl="0" indent="-342900" algn="l" rtl="0">
              <a:buFont typeface="Wingdings" panose="05000000000000000000" pitchFamily="2" charset="2"/>
              <a:buChar char="Ø"/>
            </a:pPr>
            <a:r>
              <a:rPr lang="en-US" sz="2000" b="1" spc="-150" dirty="0">
                <a:solidFill>
                  <a:schemeClr val="accent3">
                    <a:lumMod val="50000"/>
                  </a:schemeClr>
                </a:solidFill>
                <a:latin typeface="Arial" pitchFamily="34" charset="0"/>
                <a:cs typeface="+mn-cs"/>
              </a:rPr>
              <a:t>Perturbation level: </a:t>
            </a:r>
            <a:r>
              <a:rPr lang="en-US" sz="2000" b="1" spc="-150" dirty="0" smtClean="0">
                <a:solidFill>
                  <a:schemeClr val="accent3">
                    <a:lumMod val="50000"/>
                  </a:schemeClr>
                </a:solidFill>
                <a:latin typeface="Arial" pitchFamily="34" charset="0"/>
                <a:cs typeface="+mn-cs"/>
              </a:rPr>
              <a:t>           </a:t>
            </a:r>
            <a:r>
              <a:rPr lang="en-US" sz="2000" b="1" spc="-150" dirty="0">
                <a:solidFill>
                  <a:srgbClr val="5F5F5F"/>
                </a:solidFill>
                <a:latin typeface="Arial" pitchFamily="34" charset="0"/>
                <a:cs typeface="+mn-cs"/>
              </a:rPr>
              <a:t>Low i</a:t>
            </a:r>
            <a:r>
              <a:rPr lang="en-US" sz="2000" b="1" spc="-150" dirty="0" smtClean="0">
                <a:solidFill>
                  <a:srgbClr val="5F5F5F"/>
                </a:solidFill>
                <a:latin typeface="Arial" pitchFamily="34" charset="0"/>
                <a:cs typeface="+mn-cs"/>
              </a:rPr>
              <a:t>ntensity </a:t>
            </a:r>
          </a:p>
          <a:p>
            <a:pPr marL="342900" indent="-342900" algn="l" rtl="0">
              <a:buFont typeface="Wingdings" panose="05000000000000000000" pitchFamily="2" charset="2"/>
              <a:buChar char="Ø"/>
            </a:pPr>
            <a:r>
              <a:rPr lang="en-US" sz="2000" b="1" spc="-150" dirty="0">
                <a:solidFill>
                  <a:schemeClr val="accent3">
                    <a:lumMod val="50000"/>
                  </a:schemeClr>
                </a:solidFill>
                <a:latin typeface="Arial" pitchFamily="34" charset="0"/>
              </a:rPr>
              <a:t>Perturbation effect:          </a:t>
            </a:r>
            <a:r>
              <a:rPr lang="en-US" sz="2000" b="1" spc="-150" dirty="0">
                <a:solidFill>
                  <a:srgbClr val="5F5F5F"/>
                </a:solidFill>
                <a:latin typeface="Arial" pitchFamily="34" charset="0"/>
              </a:rPr>
              <a:t>Distal to proximal  muscles </a:t>
            </a:r>
            <a:r>
              <a:rPr lang="en-US" sz="2000" b="1" spc="-150" dirty="0" smtClean="0">
                <a:solidFill>
                  <a:srgbClr val="5F5F5F"/>
                </a:solidFill>
                <a:latin typeface="Arial" pitchFamily="34" charset="0"/>
              </a:rPr>
              <a:t>activation</a:t>
            </a:r>
            <a:endParaRPr lang="en-US" sz="2000" b="1" spc="-150" dirty="0" smtClean="0">
              <a:solidFill>
                <a:srgbClr val="5F5F5F"/>
              </a:solidFill>
              <a:latin typeface="Arial" pitchFamily="34" charset="0"/>
              <a:cs typeface="+mn-cs"/>
            </a:endParaRPr>
          </a:p>
          <a:p>
            <a:pPr marL="342900" lvl="0" indent="-342900" algn="l" rtl="0">
              <a:buFont typeface="Wingdings" panose="05000000000000000000" pitchFamily="2" charset="2"/>
              <a:buChar char="Ø"/>
            </a:pPr>
            <a:r>
              <a:rPr lang="en-US" altLang="zh-CN" sz="2000" b="1" spc="-150" dirty="0">
                <a:solidFill>
                  <a:schemeClr val="accent3">
                    <a:lumMod val="50000"/>
                  </a:schemeClr>
                </a:solidFill>
                <a:latin typeface="Arial" pitchFamily="34" charset="0"/>
                <a:cs typeface="+mn-cs"/>
              </a:rPr>
              <a:t>Clinical application:         </a:t>
            </a:r>
            <a:r>
              <a:rPr lang="en-US" altLang="zh-CN" sz="2000" b="1" spc="-150" dirty="0">
                <a:solidFill>
                  <a:srgbClr val="5F5F5F"/>
                </a:solidFill>
                <a:latin typeface="Arial" pitchFamily="34" charset="0"/>
                <a:cs typeface="+mn-cs"/>
              </a:rPr>
              <a:t>Plyometric</a:t>
            </a:r>
            <a:r>
              <a:rPr lang="en-US" altLang="zh-CN" sz="2000" b="1" spc="-150" dirty="0" smtClean="0">
                <a:solidFill>
                  <a:srgbClr val="5F5F5F"/>
                </a:solidFill>
                <a:latin typeface="Arial" pitchFamily="34" charset="0"/>
                <a:cs typeface="+mn-cs"/>
              </a:rPr>
              <a:t> </a:t>
            </a:r>
            <a:r>
              <a:rPr lang="en-US" altLang="zh-CN" sz="2000" b="1" spc="-150" dirty="0">
                <a:solidFill>
                  <a:srgbClr val="5F5F5F"/>
                </a:solidFill>
                <a:latin typeface="Arial" pitchFamily="34" charset="0"/>
                <a:cs typeface="+mn-cs"/>
              </a:rPr>
              <a:t>ankle </a:t>
            </a:r>
            <a:r>
              <a:rPr lang="en-US" altLang="zh-CN" sz="2000" b="1" spc="-150" dirty="0" smtClean="0">
                <a:solidFill>
                  <a:srgbClr val="5F5F5F"/>
                </a:solidFill>
                <a:latin typeface="Arial" pitchFamily="34" charset="0"/>
                <a:cs typeface="+mn-cs"/>
              </a:rPr>
              <a:t>extensors </a:t>
            </a:r>
            <a:r>
              <a:rPr lang="en-US" altLang="zh-CN" sz="2000" b="1" spc="-150" dirty="0">
                <a:solidFill>
                  <a:srgbClr val="5F5F5F"/>
                </a:solidFill>
                <a:latin typeface="Arial" pitchFamily="34" charset="0"/>
                <a:cs typeface="+mn-cs"/>
              </a:rPr>
              <a:t>activation</a:t>
            </a:r>
            <a:endParaRPr lang="he-IL" altLang="zh-CN" sz="2000" b="1" spc="-150" dirty="0">
              <a:solidFill>
                <a:srgbClr val="5F5F5F"/>
              </a:solidFill>
              <a:latin typeface="Arial" pitchFamily="34" charset="0"/>
              <a:cs typeface="+mn-cs"/>
            </a:endParaRPr>
          </a:p>
        </p:txBody>
      </p:sp>
      <p:sp>
        <p:nvSpPr>
          <p:cNvPr id="5" name="Rectangle 4"/>
          <p:cNvSpPr/>
          <p:nvPr/>
        </p:nvSpPr>
        <p:spPr>
          <a:xfrm>
            <a:off x="6363964" y="4150648"/>
            <a:ext cx="1507144" cy="338554"/>
          </a:xfrm>
          <a:prstGeom prst="rect">
            <a:avLst/>
          </a:prstGeom>
        </p:spPr>
        <p:txBody>
          <a:bodyPr wrap="none">
            <a:spAutoFit/>
          </a:bodyPr>
          <a:lstStyle/>
          <a:p>
            <a:pPr lvl="0" algn="l" rtl="0"/>
            <a:r>
              <a:rPr lang="en-US" sz="1600" b="1" spc="-150" dirty="0">
                <a:solidFill>
                  <a:srgbClr val="009900"/>
                </a:solidFill>
                <a:latin typeface="Arial" pitchFamily="34" charset="0"/>
              </a:rPr>
              <a:t>Ankle </a:t>
            </a:r>
            <a:r>
              <a:rPr lang="en-US" sz="1600" b="1" spc="-150" dirty="0" smtClean="0">
                <a:solidFill>
                  <a:srgbClr val="009900"/>
                </a:solidFill>
                <a:latin typeface="Arial" pitchFamily="34" charset="0"/>
              </a:rPr>
              <a:t> extension</a:t>
            </a:r>
            <a:endParaRPr lang="en-US" sz="1600" b="1" spc="-150" dirty="0">
              <a:solidFill>
                <a:srgbClr val="009900"/>
              </a:solidFill>
              <a:latin typeface="Arial" pitchFamily="34" charset="0"/>
            </a:endParaRPr>
          </a:p>
        </p:txBody>
      </p:sp>
      <p:grpSp>
        <p:nvGrpSpPr>
          <p:cNvPr id="7" name="Group 6"/>
          <p:cNvGrpSpPr/>
          <p:nvPr/>
        </p:nvGrpSpPr>
        <p:grpSpPr>
          <a:xfrm>
            <a:off x="874525" y="1465722"/>
            <a:ext cx="3900156" cy="2725283"/>
            <a:chOff x="874525" y="1600197"/>
            <a:chExt cx="3900156" cy="2725283"/>
          </a:xfrm>
        </p:grpSpPr>
        <p:sp>
          <p:nvSpPr>
            <p:cNvPr id="15" name="Rectangle 14"/>
            <p:cNvSpPr/>
            <p:nvPr/>
          </p:nvSpPr>
          <p:spPr>
            <a:xfrm>
              <a:off x="874525" y="1640535"/>
              <a:ext cx="3827475" cy="2644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525" y="1600197"/>
              <a:ext cx="3900156" cy="2725283"/>
            </a:xfrm>
            <a:prstGeom prst="rect">
              <a:avLst/>
            </a:prstGeom>
          </p:spPr>
        </p:pic>
      </p:grpSp>
      <p:grpSp>
        <p:nvGrpSpPr>
          <p:cNvPr id="8" name="Group 7"/>
          <p:cNvGrpSpPr/>
          <p:nvPr/>
        </p:nvGrpSpPr>
        <p:grpSpPr>
          <a:xfrm>
            <a:off x="5983934" y="1438828"/>
            <a:ext cx="1958805" cy="2656746"/>
            <a:chOff x="5983934" y="1573303"/>
            <a:chExt cx="1958805" cy="2656746"/>
          </a:xfrm>
        </p:grpSpPr>
        <p:sp>
          <p:nvSpPr>
            <p:cNvPr id="4" name="Rectangle 3"/>
            <p:cNvSpPr/>
            <p:nvPr/>
          </p:nvSpPr>
          <p:spPr>
            <a:xfrm>
              <a:off x="5983934" y="1573303"/>
              <a:ext cx="1949841" cy="2644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3934" y="1573303"/>
              <a:ext cx="1958805" cy="2656746"/>
            </a:xfrm>
            <a:prstGeom prst="rect">
              <a:avLst/>
            </a:prstGeom>
          </p:spPr>
        </p:pic>
        <p:sp>
          <p:nvSpPr>
            <p:cNvPr id="14" name="Oval 13"/>
            <p:cNvSpPr>
              <a:spLocks noChangeAspect="1"/>
            </p:cNvSpPr>
            <p:nvPr/>
          </p:nvSpPr>
          <p:spPr>
            <a:xfrm>
              <a:off x="6683200" y="3521951"/>
              <a:ext cx="570743" cy="5256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18" name="TextBox 17"/>
          <p:cNvSpPr txBox="1"/>
          <p:nvPr/>
        </p:nvSpPr>
        <p:spPr>
          <a:xfrm>
            <a:off x="3427412" y="6400800"/>
            <a:ext cx="2362200" cy="369332"/>
          </a:xfrm>
          <a:prstGeom prst="rect">
            <a:avLst/>
          </a:prstGeom>
          <a:noFill/>
        </p:spPr>
        <p:txBody>
          <a:bodyPr wrap="square" rtlCol="1">
            <a:spAutoFit/>
          </a:bodyPr>
          <a:lstStyle/>
          <a:p>
            <a:pPr algn="l" rtl="0"/>
            <a:r>
              <a:rPr lang="en-US" altLang="zh-TW" b="1" spc="-150" dirty="0">
                <a:solidFill>
                  <a:srgbClr val="9D1583"/>
                </a:solidFill>
                <a:latin typeface="Arial" pitchFamily="34" charset="0"/>
              </a:rPr>
              <a:t>Horak &amp; Nashner, 1986 </a:t>
            </a:r>
            <a:endParaRPr lang="he-IL" altLang="en-US" b="1" spc="-150" dirty="0">
              <a:solidFill>
                <a:srgbClr val="9D1583"/>
              </a:solidFill>
              <a:latin typeface="Arial" pitchFamily="34" charset="0"/>
            </a:endParaRPr>
          </a:p>
        </p:txBody>
      </p:sp>
      <p:sp>
        <p:nvSpPr>
          <p:cNvPr id="19" name="TextBox 18"/>
          <p:cNvSpPr txBox="1"/>
          <p:nvPr/>
        </p:nvSpPr>
        <p:spPr>
          <a:xfrm>
            <a:off x="1905000" y="356841"/>
            <a:ext cx="5445811" cy="584775"/>
          </a:xfrm>
          <a:prstGeom prst="rect">
            <a:avLst/>
          </a:prstGeom>
          <a:noFill/>
        </p:spPr>
        <p:txBody>
          <a:bodyPr wrap="square" rtlCol="0">
            <a:spAutoFit/>
          </a:bodyPr>
          <a:lstStyle/>
          <a:p>
            <a:pPr lvl="0" algn="ctr" rtl="0"/>
            <a:r>
              <a:rPr lang="en-US" sz="3200" b="1" spc="-150" dirty="0" smtClean="0">
                <a:solidFill>
                  <a:srgbClr val="5F5F5F"/>
                </a:solidFill>
                <a:latin typeface="Arial" pitchFamily="34" charset="0"/>
                <a:cs typeface="+mn-cs"/>
              </a:rPr>
              <a:t>Rehabilitation Target</a:t>
            </a:r>
            <a:endParaRPr lang="he-IL" altLang="zh-CN" sz="3200" b="1" spc="-150" dirty="0">
              <a:solidFill>
                <a:srgbClr val="5F5F5F"/>
              </a:solidFill>
              <a:latin typeface="Arial" pitchFamily="34" charset="0"/>
            </a:endParaRPr>
          </a:p>
        </p:txBody>
      </p:sp>
    </p:spTree>
    <p:extLst>
      <p:ext uri="{BB962C8B-B14F-4D97-AF65-F5344CB8AC3E}">
        <p14:creationId xmlns:p14="http://schemas.microsoft.com/office/powerpoint/2010/main" val="3081971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62000" y="4634725"/>
            <a:ext cx="7937304" cy="1631216"/>
          </a:xfrm>
          <a:prstGeom prst="rect">
            <a:avLst/>
          </a:prstGeom>
          <a:noFill/>
        </p:spPr>
        <p:txBody>
          <a:bodyPr wrap="square" rtlCol="0">
            <a:spAutoFit/>
          </a:bodyPr>
          <a:lstStyle/>
          <a:p>
            <a:pPr marL="342900" lvl="0" indent="-342900" algn="l" rtl="0">
              <a:buFont typeface="Wingdings" panose="05000000000000000000" pitchFamily="2" charset="2"/>
              <a:buChar char="Ø"/>
            </a:pPr>
            <a:r>
              <a:rPr lang="en-US" sz="2000" b="1" spc="-150" dirty="0" smtClean="0">
                <a:solidFill>
                  <a:schemeClr val="accent3">
                    <a:lumMod val="50000"/>
                  </a:schemeClr>
                </a:solidFill>
                <a:latin typeface="Arial" pitchFamily="34" charset="0"/>
                <a:cs typeface="+mn-cs"/>
              </a:rPr>
              <a:t>Strategy:                               </a:t>
            </a:r>
            <a:r>
              <a:rPr lang="en-US" sz="2000" b="1" spc="-150" dirty="0">
                <a:solidFill>
                  <a:srgbClr val="5F5F5F"/>
                </a:solidFill>
                <a:latin typeface="Arial" pitchFamily="34" charset="0"/>
                <a:cs typeface="+mn-cs"/>
              </a:rPr>
              <a:t>Hip strategy</a:t>
            </a:r>
          </a:p>
          <a:p>
            <a:pPr marL="342900" lvl="0" indent="-342900" algn="l" rtl="0">
              <a:buFont typeface="Wingdings" panose="05000000000000000000" pitchFamily="2" charset="2"/>
              <a:buChar char="Ø"/>
            </a:pPr>
            <a:r>
              <a:rPr lang="en-US" sz="2000" b="1" spc="-150" dirty="0" smtClean="0">
                <a:solidFill>
                  <a:schemeClr val="accent3">
                    <a:lumMod val="50000"/>
                  </a:schemeClr>
                </a:solidFill>
                <a:latin typeface="Arial" pitchFamily="34" charset="0"/>
                <a:cs typeface="+mn-cs"/>
              </a:rPr>
              <a:t>Perturbation </a:t>
            </a:r>
            <a:r>
              <a:rPr lang="en-US" sz="2000" b="1" spc="-150" dirty="0">
                <a:solidFill>
                  <a:schemeClr val="accent3">
                    <a:lumMod val="50000"/>
                  </a:schemeClr>
                </a:solidFill>
                <a:latin typeface="Arial" pitchFamily="34" charset="0"/>
                <a:cs typeface="+mn-cs"/>
              </a:rPr>
              <a:t>direction:  </a:t>
            </a:r>
            <a:r>
              <a:rPr lang="en-US" sz="2000" b="1" spc="-150" dirty="0" smtClean="0">
                <a:solidFill>
                  <a:schemeClr val="accent3">
                    <a:lumMod val="50000"/>
                  </a:schemeClr>
                </a:solidFill>
                <a:latin typeface="Arial" pitchFamily="34" charset="0"/>
                <a:cs typeface="+mn-cs"/>
              </a:rPr>
              <a:t>  </a:t>
            </a:r>
            <a:r>
              <a:rPr lang="en-US" sz="2000" b="1" spc="-150" dirty="0" smtClean="0">
                <a:solidFill>
                  <a:srgbClr val="5F5F5F"/>
                </a:solidFill>
                <a:latin typeface="Arial" pitchFamily="34" charset="0"/>
                <a:cs typeface="+mn-cs"/>
              </a:rPr>
              <a:t>Anterior </a:t>
            </a:r>
            <a:r>
              <a:rPr lang="en-US" sz="2000" b="1" spc="-150" dirty="0">
                <a:solidFill>
                  <a:srgbClr val="5F5F5F"/>
                </a:solidFill>
                <a:latin typeface="Arial" pitchFamily="34" charset="0"/>
                <a:cs typeface="+mn-cs"/>
              </a:rPr>
              <a:t>to posterior </a:t>
            </a:r>
          </a:p>
          <a:p>
            <a:pPr marL="342900" lvl="0" indent="-342900" algn="l" rtl="0">
              <a:buFont typeface="Wingdings" panose="05000000000000000000" pitchFamily="2" charset="2"/>
              <a:buChar char="Ø"/>
            </a:pPr>
            <a:r>
              <a:rPr lang="en-US" sz="2000" b="1" spc="-150" dirty="0">
                <a:solidFill>
                  <a:schemeClr val="accent3">
                    <a:lumMod val="50000"/>
                  </a:schemeClr>
                </a:solidFill>
                <a:latin typeface="Arial" pitchFamily="34" charset="0"/>
                <a:cs typeface="+mn-cs"/>
              </a:rPr>
              <a:t>Perturbation level: </a:t>
            </a:r>
            <a:r>
              <a:rPr lang="en-US" sz="2000" b="1" spc="-150" dirty="0" smtClean="0">
                <a:solidFill>
                  <a:schemeClr val="accent3">
                    <a:lumMod val="50000"/>
                  </a:schemeClr>
                </a:solidFill>
                <a:latin typeface="Arial" pitchFamily="34" charset="0"/>
                <a:cs typeface="+mn-cs"/>
              </a:rPr>
              <a:t>           </a:t>
            </a:r>
            <a:r>
              <a:rPr lang="en-US" sz="2000" b="1" spc="-150" dirty="0">
                <a:solidFill>
                  <a:srgbClr val="5F5F5F"/>
                </a:solidFill>
                <a:latin typeface="Arial" pitchFamily="34" charset="0"/>
                <a:cs typeface="+mn-cs"/>
              </a:rPr>
              <a:t>Medium</a:t>
            </a:r>
            <a:r>
              <a:rPr lang="en-US" sz="2000" b="1" spc="-150" dirty="0" smtClean="0">
                <a:solidFill>
                  <a:schemeClr val="accent3">
                    <a:lumMod val="50000"/>
                  </a:schemeClr>
                </a:solidFill>
                <a:latin typeface="Arial" pitchFamily="34" charset="0"/>
                <a:cs typeface="+mn-cs"/>
              </a:rPr>
              <a:t>  </a:t>
            </a:r>
            <a:r>
              <a:rPr lang="en-US" sz="2000" b="1" spc="-150" dirty="0" smtClean="0">
                <a:solidFill>
                  <a:srgbClr val="5F5F5F"/>
                </a:solidFill>
                <a:latin typeface="Arial" pitchFamily="34" charset="0"/>
                <a:cs typeface="+mn-cs"/>
              </a:rPr>
              <a:t>intensity</a:t>
            </a:r>
          </a:p>
          <a:p>
            <a:pPr marL="342900" indent="-342900" algn="l" rtl="0">
              <a:buFont typeface="Wingdings" panose="05000000000000000000" pitchFamily="2" charset="2"/>
              <a:buChar char="Ø"/>
            </a:pPr>
            <a:r>
              <a:rPr lang="en-US" sz="2000" b="1" spc="-150" dirty="0" smtClean="0">
                <a:solidFill>
                  <a:schemeClr val="accent3">
                    <a:lumMod val="50000"/>
                  </a:schemeClr>
                </a:solidFill>
                <a:latin typeface="Arial" pitchFamily="34" charset="0"/>
              </a:rPr>
              <a:t>Perturbation </a:t>
            </a:r>
            <a:r>
              <a:rPr lang="en-US" sz="2000" b="1" spc="-150" dirty="0">
                <a:solidFill>
                  <a:schemeClr val="accent3">
                    <a:lumMod val="50000"/>
                  </a:schemeClr>
                </a:solidFill>
                <a:latin typeface="Arial" pitchFamily="34" charset="0"/>
              </a:rPr>
              <a:t>effect:          </a:t>
            </a:r>
            <a:r>
              <a:rPr lang="en-US" sz="2000" b="1" spc="-150" dirty="0" smtClean="0">
                <a:solidFill>
                  <a:srgbClr val="5F5F5F"/>
                </a:solidFill>
                <a:latin typeface="Arial" pitchFamily="34" charset="0"/>
              </a:rPr>
              <a:t>proximal  to distal </a:t>
            </a:r>
            <a:r>
              <a:rPr lang="en-US" sz="2000" b="1" spc="-150" dirty="0">
                <a:solidFill>
                  <a:srgbClr val="5F5F5F"/>
                </a:solidFill>
                <a:latin typeface="Arial" pitchFamily="34" charset="0"/>
              </a:rPr>
              <a:t>muscles </a:t>
            </a:r>
            <a:r>
              <a:rPr lang="en-US" sz="2000" b="1" spc="-150" dirty="0" smtClean="0">
                <a:solidFill>
                  <a:srgbClr val="5F5F5F"/>
                </a:solidFill>
                <a:latin typeface="Arial" pitchFamily="34" charset="0"/>
              </a:rPr>
              <a:t>activation</a:t>
            </a:r>
            <a:endParaRPr lang="en-US" sz="2000" b="1" spc="-150" dirty="0" smtClean="0">
              <a:solidFill>
                <a:srgbClr val="5F5F5F"/>
              </a:solidFill>
              <a:latin typeface="Arial" pitchFamily="34" charset="0"/>
              <a:cs typeface="+mn-cs"/>
            </a:endParaRPr>
          </a:p>
          <a:p>
            <a:pPr marL="342900" lvl="0" indent="-342900" algn="l" rtl="0">
              <a:buFont typeface="Wingdings" panose="05000000000000000000" pitchFamily="2" charset="2"/>
              <a:buChar char="Ø"/>
            </a:pPr>
            <a:r>
              <a:rPr lang="en-US" altLang="zh-CN" sz="2000" b="1" spc="-150" dirty="0">
                <a:solidFill>
                  <a:schemeClr val="accent3">
                    <a:lumMod val="50000"/>
                  </a:schemeClr>
                </a:solidFill>
                <a:latin typeface="Arial" pitchFamily="34" charset="0"/>
                <a:cs typeface="+mn-cs"/>
              </a:rPr>
              <a:t>Clinical application:         </a:t>
            </a:r>
            <a:r>
              <a:rPr lang="en-US" altLang="zh-CN" sz="2000" b="1" spc="-150" dirty="0">
                <a:solidFill>
                  <a:srgbClr val="5F5F5F"/>
                </a:solidFill>
                <a:latin typeface="Arial" pitchFamily="34" charset="0"/>
                <a:cs typeface="+mn-cs"/>
              </a:rPr>
              <a:t>Plyometric</a:t>
            </a:r>
            <a:r>
              <a:rPr lang="en-US" altLang="zh-CN" sz="2000" b="1" spc="-150" dirty="0" smtClean="0">
                <a:solidFill>
                  <a:srgbClr val="5F5F5F"/>
                </a:solidFill>
                <a:latin typeface="Arial" pitchFamily="34" charset="0"/>
                <a:cs typeface="+mn-cs"/>
              </a:rPr>
              <a:t> abdominal activation</a:t>
            </a:r>
            <a:endParaRPr lang="he-IL" altLang="zh-CN" sz="2000" b="1" spc="-150" dirty="0">
              <a:solidFill>
                <a:srgbClr val="5F5F5F"/>
              </a:solidFill>
              <a:latin typeface="Arial" pitchFamily="34" charset="0"/>
              <a:cs typeface="+mn-cs"/>
            </a:endParaRPr>
          </a:p>
        </p:txBody>
      </p:sp>
      <p:sp>
        <p:nvSpPr>
          <p:cNvPr id="5" name="Rectangle 4"/>
          <p:cNvSpPr/>
          <p:nvPr/>
        </p:nvSpPr>
        <p:spPr>
          <a:xfrm>
            <a:off x="6363964" y="4016173"/>
            <a:ext cx="1023037" cy="338554"/>
          </a:xfrm>
          <a:prstGeom prst="rect">
            <a:avLst/>
          </a:prstGeom>
        </p:spPr>
        <p:txBody>
          <a:bodyPr wrap="none">
            <a:spAutoFit/>
          </a:bodyPr>
          <a:lstStyle/>
          <a:p>
            <a:pPr lvl="0" algn="l" rtl="0"/>
            <a:r>
              <a:rPr lang="en-US" sz="1600" b="1" spc="-150" dirty="0" smtClean="0">
                <a:solidFill>
                  <a:srgbClr val="009900"/>
                </a:solidFill>
                <a:latin typeface="Arial" pitchFamily="34" charset="0"/>
              </a:rPr>
              <a:t>Hip </a:t>
            </a:r>
            <a:r>
              <a:rPr lang="en-US" sz="1600" b="1" spc="-150" dirty="0">
                <a:solidFill>
                  <a:srgbClr val="009900"/>
                </a:solidFill>
                <a:latin typeface="Arial" pitchFamily="34" charset="0"/>
              </a:rPr>
              <a:t>flexion</a:t>
            </a:r>
          </a:p>
        </p:txBody>
      </p:sp>
      <p:grpSp>
        <p:nvGrpSpPr>
          <p:cNvPr id="6" name="Group 5"/>
          <p:cNvGrpSpPr/>
          <p:nvPr/>
        </p:nvGrpSpPr>
        <p:grpSpPr>
          <a:xfrm>
            <a:off x="5974969" y="1295382"/>
            <a:ext cx="1994395" cy="2671489"/>
            <a:chOff x="5974969" y="1564332"/>
            <a:chExt cx="1994395" cy="2671489"/>
          </a:xfrm>
        </p:grpSpPr>
        <p:pic>
          <p:nvPicPr>
            <p:cNvPr id="10" name="Picture 2" descr="\\sdt\MEDITOUCH\ENGINEERING\Documentation\DO-15-01-08\Images\Production\11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4969" y="1564332"/>
              <a:ext cx="1994395" cy="26714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83934" y="1573303"/>
              <a:ext cx="1949841" cy="2644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6553200" y="2437225"/>
              <a:ext cx="570743" cy="5256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2" name="Group 1"/>
          <p:cNvGrpSpPr/>
          <p:nvPr/>
        </p:nvGrpSpPr>
        <p:grpSpPr>
          <a:xfrm>
            <a:off x="874525" y="1304353"/>
            <a:ext cx="3878539" cy="2711820"/>
            <a:chOff x="874525" y="1573303"/>
            <a:chExt cx="3878539" cy="2711820"/>
          </a:xfrm>
        </p:grpSpPr>
        <p:sp>
          <p:nvSpPr>
            <p:cNvPr id="15" name="Rectangle 14"/>
            <p:cNvSpPr/>
            <p:nvPr/>
          </p:nvSpPr>
          <p:spPr>
            <a:xfrm>
              <a:off x="874525" y="1640535"/>
              <a:ext cx="3827475" cy="2644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525" y="1573303"/>
              <a:ext cx="3878539" cy="2711820"/>
            </a:xfrm>
            <a:prstGeom prst="rect">
              <a:avLst/>
            </a:prstGeom>
          </p:spPr>
        </p:pic>
      </p:grpSp>
      <p:sp>
        <p:nvSpPr>
          <p:cNvPr id="12" name="TextBox 11"/>
          <p:cNvSpPr txBox="1"/>
          <p:nvPr/>
        </p:nvSpPr>
        <p:spPr>
          <a:xfrm>
            <a:off x="3427412" y="6400800"/>
            <a:ext cx="2362200" cy="369332"/>
          </a:xfrm>
          <a:prstGeom prst="rect">
            <a:avLst/>
          </a:prstGeom>
          <a:noFill/>
        </p:spPr>
        <p:txBody>
          <a:bodyPr wrap="square" rtlCol="1">
            <a:spAutoFit/>
          </a:bodyPr>
          <a:lstStyle/>
          <a:p>
            <a:pPr algn="l" rtl="0"/>
            <a:r>
              <a:rPr lang="en-US" altLang="zh-TW" b="1" spc="-150" dirty="0">
                <a:solidFill>
                  <a:srgbClr val="9D1583"/>
                </a:solidFill>
                <a:latin typeface="Arial" pitchFamily="34" charset="0"/>
              </a:rPr>
              <a:t>Horak &amp; Nashner, 1986 </a:t>
            </a:r>
            <a:endParaRPr lang="he-IL" altLang="en-US" b="1" spc="-150" dirty="0">
              <a:solidFill>
                <a:srgbClr val="9D1583"/>
              </a:solidFill>
              <a:latin typeface="Arial" pitchFamily="34" charset="0"/>
            </a:endParaRPr>
          </a:p>
        </p:txBody>
      </p:sp>
      <p:sp>
        <p:nvSpPr>
          <p:cNvPr id="16" name="TextBox 15"/>
          <p:cNvSpPr txBox="1"/>
          <p:nvPr/>
        </p:nvSpPr>
        <p:spPr>
          <a:xfrm>
            <a:off x="1905000" y="356841"/>
            <a:ext cx="5445811" cy="584775"/>
          </a:xfrm>
          <a:prstGeom prst="rect">
            <a:avLst/>
          </a:prstGeom>
          <a:noFill/>
        </p:spPr>
        <p:txBody>
          <a:bodyPr wrap="square" rtlCol="0">
            <a:spAutoFit/>
          </a:bodyPr>
          <a:lstStyle/>
          <a:p>
            <a:pPr lvl="0" algn="ctr" rtl="0"/>
            <a:r>
              <a:rPr lang="en-US" sz="3200" b="1" spc="-150" dirty="0" smtClean="0">
                <a:solidFill>
                  <a:srgbClr val="5F5F5F"/>
                </a:solidFill>
                <a:latin typeface="Arial" pitchFamily="34" charset="0"/>
                <a:cs typeface="+mn-cs"/>
              </a:rPr>
              <a:t>Rehabilitation Target</a:t>
            </a:r>
            <a:endParaRPr lang="he-IL" altLang="zh-CN" sz="3200" b="1" spc="-150" dirty="0">
              <a:solidFill>
                <a:srgbClr val="5F5F5F"/>
              </a:solidFill>
              <a:latin typeface="Arial" pitchFamily="34" charset="0"/>
            </a:endParaRPr>
          </a:p>
        </p:txBody>
      </p:sp>
    </p:spTree>
    <p:extLst>
      <p:ext uri="{BB962C8B-B14F-4D97-AF65-F5344CB8AC3E}">
        <p14:creationId xmlns:p14="http://schemas.microsoft.com/office/powerpoint/2010/main" val="1865698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תמונה 12" descr="הורד (42).jpg"/>
          <p:cNvPicPr>
            <a:picLocks noChangeAspect="1"/>
          </p:cNvPicPr>
          <p:nvPr/>
        </p:nvPicPr>
        <p:blipFill>
          <a:blip r:embed="rId2" cstate="print"/>
          <a:stretch>
            <a:fillRect/>
          </a:stretch>
        </p:blipFill>
        <p:spPr>
          <a:xfrm>
            <a:off x="3402842" y="2133600"/>
            <a:ext cx="2185916" cy="2982865"/>
          </a:xfrm>
          <a:prstGeom prst="rect">
            <a:avLst/>
          </a:prstGeom>
        </p:spPr>
      </p:pic>
      <p:sp>
        <p:nvSpPr>
          <p:cNvPr id="6" name="TextBox 5"/>
          <p:cNvSpPr txBox="1"/>
          <p:nvPr/>
        </p:nvSpPr>
        <p:spPr>
          <a:xfrm>
            <a:off x="2172341" y="356841"/>
            <a:ext cx="5178470" cy="584775"/>
          </a:xfrm>
          <a:prstGeom prst="rect">
            <a:avLst/>
          </a:prstGeom>
          <a:noFill/>
        </p:spPr>
        <p:txBody>
          <a:bodyPr wrap="square" rtlCol="0">
            <a:spAutoFit/>
          </a:bodyPr>
          <a:lstStyle/>
          <a:p>
            <a:pPr lvl="0" algn="ctr" rtl="0"/>
            <a:r>
              <a:rPr lang="en-US" sz="3200" b="1" spc="-150" dirty="0">
                <a:solidFill>
                  <a:srgbClr val="5F5F5F"/>
                </a:solidFill>
                <a:latin typeface="Arial" pitchFamily="34" charset="0"/>
                <a:cs typeface="+mn-cs"/>
              </a:rPr>
              <a:t>Scientific </a:t>
            </a:r>
            <a:r>
              <a:rPr lang="en-US" sz="3200" b="1" spc="-150" dirty="0" smtClean="0">
                <a:solidFill>
                  <a:srgbClr val="5F5F5F"/>
                </a:solidFill>
                <a:latin typeface="Arial" pitchFamily="34" charset="0"/>
                <a:cs typeface="+mn-cs"/>
              </a:rPr>
              <a:t>Background</a:t>
            </a:r>
            <a:endParaRPr lang="he-IL" altLang="zh-CN" sz="3200" b="1" spc="-150" dirty="0">
              <a:solidFill>
                <a:srgbClr val="5F5F5F"/>
              </a:solidFill>
              <a:latin typeface="Arial" pitchFamily="34" charset="0"/>
            </a:endParaRPr>
          </a:p>
        </p:txBody>
      </p:sp>
      <p:pic>
        <p:nvPicPr>
          <p:cNvPr id="8" name="Picture 1"/>
          <p:cNvPicPr>
            <a:picLocks noChangeAspect="1"/>
          </p:cNvPicPr>
          <p:nvPr/>
        </p:nvPicPr>
        <p:blipFill>
          <a:blip r:embed="rId3" cstate="print"/>
          <a:srcRect/>
          <a:stretch>
            <a:fillRect/>
          </a:stretch>
        </p:blipFill>
        <p:spPr bwMode="auto">
          <a:xfrm>
            <a:off x="366135" y="433041"/>
            <a:ext cx="1466850" cy="447675"/>
          </a:xfrm>
          <a:prstGeom prst="rect">
            <a:avLst/>
          </a:prstGeom>
          <a:noFill/>
          <a:ln w="9525">
            <a:noFill/>
            <a:miter lim="800000"/>
            <a:headEnd/>
            <a:tailEnd/>
          </a:ln>
        </p:spPr>
      </p:pic>
      <p:sp>
        <p:nvSpPr>
          <p:cNvPr id="9"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389876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63964" y="4025138"/>
            <a:ext cx="1279517" cy="338554"/>
          </a:xfrm>
          <a:prstGeom prst="rect">
            <a:avLst/>
          </a:prstGeom>
        </p:spPr>
        <p:txBody>
          <a:bodyPr wrap="none">
            <a:spAutoFit/>
          </a:bodyPr>
          <a:lstStyle/>
          <a:p>
            <a:pPr lvl="0" algn="l" rtl="0"/>
            <a:r>
              <a:rPr lang="en-US" sz="1600" b="1" spc="-150" dirty="0" smtClean="0">
                <a:solidFill>
                  <a:srgbClr val="009900"/>
                </a:solidFill>
                <a:latin typeface="Arial" pitchFamily="34" charset="0"/>
              </a:rPr>
              <a:t>Hip extension</a:t>
            </a:r>
            <a:endParaRPr lang="en-US" sz="1600" b="1" spc="-150" dirty="0">
              <a:solidFill>
                <a:srgbClr val="009900"/>
              </a:solidFill>
              <a:latin typeface="Arial" pitchFamily="34" charset="0"/>
            </a:endParaRPr>
          </a:p>
        </p:txBody>
      </p:sp>
      <p:grpSp>
        <p:nvGrpSpPr>
          <p:cNvPr id="2" name="Group 1"/>
          <p:cNvGrpSpPr/>
          <p:nvPr/>
        </p:nvGrpSpPr>
        <p:grpSpPr>
          <a:xfrm>
            <a:off x="5957039" y="1313318"/>
            <a:ext cx="2017066" cy="2644588"/>
            <a:chOff x="5957039" y="1573303"/>
            <a:chExt cx="2017066" cy="2644588"/>
          </a:xfrm>
        </p:grpSpPr>
        <p:pic>
          <p:nvPicPr>
            <p:cNvPr id="9" name="Picture 2" descr="\\sdt\MEDITOUCH\ENGINEERING\Documentation\DO-15-01-08\Images\Production\117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7039" y="1573305"/>
              <a:ext cx="2017066" cy="26445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83934" y="1573303"/>
              <a:ext cx="1949841" cy="2644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6629400" y="2209800"/>
              <a:ext cx="570743" cy="5256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6" name="Group 5"/>
          <p:cNvGrpSpPr/>
          <p:nvPr/>
        </p:nvGrpSpPr>
        <p:grpSpPr>
          <a:xfrm>
            <a:off x="856595" y="1331249"/>
            <a:ext cx="3874057" cy="2711820"/>
            <a:chOff x="856595" y="1591234"/>
            <a:chExt cx="3874057" cy="2711820"/>
          </a:xfrm>
        </p:grpSpPr>
        <p:sp>
          <p:nvSpPr>
            <p:cNvPr id="15" name="Rectangle 14"/>
            <p:cNvSpPr/>
            <p:nvPr/>
          </p:nvSpPr>
          <p:spPr>
            <a:xfrm>
              <a:off x="874525" y="1640535"/>
              <a:ext cx="3827475" cy="2644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595" y="1591234"/>
              <a:ext cx="3874057" cy="2711820"/>
            </a:xfrm>
            <a:prstGeom prst="rect">
              <a:avLst/>
            </a:prstGeom>
          </p:spPr>
        </p:pic>
      </p:grpSp>
      <p:sp>
        <p:nvSpPr>
          <p:cNvPr id="12" name="TextBox 11"/>
          <p:cNvSpPr txBox="1"/>
          <p:nvPr/>
        </p:nvSpPr>
        <p:spPr>
          <a:xfrm>
            <a:off x="762000" y="4634725"/>
            <a:ext cx="7937304" cy="1631216"/>
          </a:xfrm>
          <a:prstGeom prst="rect">
            <a:avLst/>
          </a:prstGeom>
          <a:noFill/>
        </p:spPr>
        <p:txBody>
          <a:bodyPr wrap="square" rtlCol="0">
            <a:spAutoFit/>
          </a:bodyPr>
          <a:lstStyle/>
          <a:p>
            <a:pPr marL="342900" lvl="0" indent="-342900" algn="l" rtl="0">
              <a:buFont typeface="Wingdings" panose="05000000000000000000" pitchFamily="2" charset="2"/>
              <a:buChar char="Ø"/>
            </a:pPr>
            <a:r>
              <a:rPr lang="en-US" sz="2000" b="1" spc="-150" dirty="0" smtClean="0">
                <a:solidFill>
                  <a:schemeClr val="accent3">
                    <a:lumMod val="50000"/>
                  </a:schemeClr>
                </a:solidFill>
                <a:latin typeface="Arial" pitchFamily="34" charset="0"/>
                <a:cs typeface="+mn-cs"/>
              </a:rPr>
              <a:t>Strategy:                               </a:t>
            </a:r>
            <a:r>
              <a:rPr lang="en-US" sz="2000" b="1" spc="-150" dirty="0">
                <a:solidFill>
                  <a:srgbClr val="5F5F5F"/>
                </a:solidFill>
                <a:latin typeface="Arial" pitchFamily="34" charset="0"/>
                <a:cs typeface="+mn-cs"/>
              </a:rPr>
              <a:t>Hip strategy</a:t>
            </a:r>
          </a:p>
          <a:p>
            <a:pPr marL="342900" lvl="0" indent="-342900" algn="l" rtl="0">
              <a:buFont typeface="Wingdings" panose="05000000000000000000" pitchFamily="2" charset="2"/>
              <a:buChar char="Ø"/>
            </a:pPr>
            <a:r>
              <a:rPr lang="en-US" sz="2000" b="1" spc="-150" dirty="0" smtClean="0">
                <a:solidFill>
                  <a:schemeClr val="accent3">
                    <a:lumMod val="50000"/>
                  </a:schemeClr>
                </a:solidFill>
                <a:latin typeface="Arial" pitchFamily="34" charset="0"/>
                <a:cs typeface="+mn-cs"/>
              </a:rPr>
              <a:t>Perturbation </a:t>
            </a:r>
            <a:r>
              <a:rPr lang="en-US" sz="2000" b="1" spc="-150" dirty="0">
                <a:solidFill>
                  <a:schemeClr val="accent3">
                    <a:lumMod val="50000"/>
                  </a:schemeClr>
                </a:solidFill>
                <a:latin typeface="Arial" pitchFamily="34" charset="0"/>
                <a:cs typeface="+mn-cs"/>
              </a:rPr>
              <a:t>direction:  </a:t>
            </a:r>
            <a:r>
              <a:rPr lang="en-US" sz="2000" b="1" spc="-150" dirty="0" smtClean="0">
                <a:solidFill>
                  <a:schemeClr val="accent3">
                    <a:lumMod val="50000"/>
                  </a:schemeClr>
                </a:solidFill>
                <a:latin typeface="Arial" pitchFamily="34" charset="0"/>
                <a:cs typeface="+mn-cs"/>
              </a:rPr>
              <a:t>  </a:t>
            </a:r>
            <a:r>
              <a:rPr lang="en-US" sz="2000" b="1" spc="-150" dirty="0" smtClean="0">
                <a:solidFill>
                  <a:srgbClr val="5F5F5F"/>
                </a:solidFill>
                <a:latin typeface="Arial" pitchFamily="34" charset="0"/>
                <a:cs typeface="+mn-cs"/>
              </a:rPr>
              <a:t>posterior to anterior</a:t>
            </a:r>
            <a:endParaRPr lang="en-US" sz="2000" b="1" spc="-150" dirty="0">
              <a:solidFill>
                <a:srgbClr val="5F5F5F"/>
              </a:solidFill>
              <a:latin typeface="Arial" pitchFamily="34" charset="0"/>
              <a:cs typeface="+mn-cs"/>
            </a:endParaRPr>
          </a:p>
          <a:p>
            <a:pPr marL="342900" lvl="0" indent="-342900" algn="l" rtl="0">
              <a:buFont typeface="Wingdings" panose="05000000000000000000" pitchFamily="2" charset="2"/>
              <a:buChar char="Ø"/>
            </a:pPr>
            <a:r>
              <a:rPr lang="en-US" sz="2000" b="1" spc="-150" dirty="0">
                <a:solidFill>
                  <a:schemeClr val="accent3">
                    <a:lumMod val="50000"/>
                  </a:schemeClr>
                </a:solidFill>
                <a:latin typeface="Arial" pitchFamily="34" charset="0"/>
                <a:cs typeface="+mn-cs"/>
              </a:rPr>
              <a:t>Perturbation level: </a:t>
            </a:r>
            <a:r>
              <a:rPr lang="en-US" sz="2000" b="1" spc="-150" dirty="0" smtClean="0">
                <a:solidFill>
                  <a:schemeClr val="accent3">
                    <a:lumMod val="50000"/>
                  </a:schemeClr>
                </a:solidFill>
                <a:latin typeface="Arial" pitchFamily="34" charset="0"/>
                <a:cs typeface="+mn-cs"/>
              </a:rPr>
              <a:t>           </a:t>
            </a:r>
            <a:r>
              <a:rPr lang="en-US" sz="2000" b="1" spc="-150" dirty="0">
                <a:solidFill>
                  <a:srgbClr val="5F5F5F"/>
                </a:solidFill>
                <a:latin typeface="Arial" pitchFamily="34" charset="0"/>
                <a:cs typeface="+mn-cs"/>
              </a:rPr>
              <a:t>Medium</a:t>
            </a:r>
            <a:r>
              <a:rPr lang="en-US" sz="2000" b="1" spc="-150" dirty="0" smtClean="0">
                <a:solidFill>
                  <a:schemeClr val="accent3">
                    <a:lumMod val="50000"/>
                  </a:schemeClr>
                </a:solidFill>
                <a:latin typeface="Arial" pitchFamily="34" charset="0"/>
                <a:cs typeface="+mn-cs"/>
              </a:rPr>
              <a:t>  </a:t>
            </a:r>
            <a:r>
              <a:rPr lang="en-US" sz="2000" b="1" spc="-150" dirty="0" smtClean="0">
                <a:solidFill>
                  <a:srgbClr val="5F5F5F"/>
                </a:solidFill>
                <a:latin typeface="Arial" pitchFamily="34" charset="0"/>
                <a:cs typeface="+mn-cs"/>
              </a:rPr>
              <a:t>intensity</a:t>
            </a:r>
          </a:p>
          <a:p>
            <a:pPr marL="342900" indent="-342900" algn="l" rtl="0">
              <a:buFont typeface="Wingdings" panose="05000000000000000000" pitchFamily="2" charset="2"/>
              <a:buChar char="Ø"/>
            </a:pPr>
            <a:r>
              <a:rPr lang="en-US" sz="2000" b="1" spc="-150" dirty="0" smtClean="0">
                <a:solidFill>
                  <a:schemeClr val="accent3">
                    <a:lumMod val="50000"/>
                  </a:schemeClr>
                </a:solidFill>
                <a:latin typeface="Arial" pitchFamily="34" charset="0"/>
              </a:rPr>
              <a:t>Perturbation </a:t>
            </a:r>
            <a:r>
              <a:rPr lang="en-US" sz="2000" b="1" spc="-150" dirty="0">
                <a:solidFill>
                  <a:schemeClr val="accent3">
                    <a:lumMod val="50000"/>
                  </a:schemeClr>
                </a:solidFill>
                <a:latin typeface="Arial" pitchFamily="34" charset="0"/>
              </a:rPr>
              <a:t>effect:          </a:t>
            </a:r>
            <a:r>
              <a:rPr lang="en-US" sz="2000" b="1" spc="-150" dirty="0" smtClean="0">
                <a:solidFill>
                  <a:srgbClr val="5F5F5F"/>
                </a:solidFill>
                <a:latin typeface="Arial" pitchFamily="34" charset="0"/>
              </a:rPr>
              <a:t>Proximal  to distal </a:t>
            </a:r>
            <a:r>
              <a:rPr lang="en-US" sz="2000" b="1" spc="-150" dirty="0">
                <a:solidFill>
                  <a:srgbClr val="5F5F5F"/>
                </a:solidFill>
                <a:latin typeface="Arial" pitchFamily="34" charset="0"/>
              </a:rPr>
              <a:t>muscles </a:t>
            </a:r>
            <a:r>
              <a:rPr lang="en-US" sz="2000" b="1" spc="-150" dirty="0" smtClean="0">
                <a:solidFill>
                  <a:srgbClr val="5F5F5F"/>
                </a:solidFill>
                <a:latin typeface="Arial" pitchFamily="34" charset="0"/>
              </a:rPr>
              <a:t>activation</a:t>
            </a:r>
            <a:endParaRPr lang="en-US" sz="2000" b="1" spc="-150" dirty="0" smtClean="0">
              <a:solidFill>
                <a:srgbClr val="5F5F5F"/>
              </a:solidFill>
              <a:latin typeface="Arial" pitchFamily="34" charset="0"/>
              <a:cs typeface="+mn-cs"/>
            </a:endParaRPr>
          </a:p>
          <a:p>
            <a:pPr marL="342900" lvl="0" indent="-342900" algn="l" rtl="0">
              <a:buFont typeface="Wingdings" panose="05000000000000000000" pitchFamily="2" charset="2"/>
              <a:buChar char="Ø"/>
            </a:pPr>
            <a:r>
              <a:rPr lang="en-US" altLang="zh-CN" sz="2000" b="1" spc="-150" dirty="0">
                <a:solidFill>
                  <a:schemeClr val="accent3">
                    <a:lumMod val="50000"/>
                  </a:schemeClr>
                </a:solidFill>
                <a:latin typeface="Arial" pitchFamily="34" charset="0"/>
                <a:cs typeface="+mn-cs"/>
              </a:rPr>
              <a:t>Clinical application:         </a:t>
            </a:r>
            <a:r>
              <a:rPr lang="en-US" altLang="zh-CN" sz="2000" b="1" spc="-150" dirty="0">
                <a:solidFill>
                  <a:srgbClr val="5F5F5F"/>
                </a:solidFill>
                <a:latin typeface="Arial" pitchFamily="34" charset="0"/>
                <a:cs typeface="+mn-cs"/>
              </a:rPr>
              <a:t>Plyometric</a:t>
            </a:r>
            <a:r>
              <a:rPr lang="en-US" altLang="zh-CN" sz="2000" b="1" spc="-150" dirty="0" smtClean="0">
                <a:solidFill>
                  <a:srgbClr val="5F5F5F"/>
                </a:solidFill>
                <a:latin typeface="Arial" pitchFamily="34" charset="0"/>
                <a:cs typeface="+mn-cs"/>
              </a:rPr>
              <a:t> back muscle activation</a:t>
            </a:r>
            <a:endParaRPr lang="he-IL" altLang="zh-CN" sz="2000" b="1" spc="-150" dirty="0">
              <a:solidFill>
                <a:srgbClr val="5F5F5F"/>
              </a:solidFill>
              <a:latin typeface="Arial" pitchFamily="34" charset="0"/>
              <a:cs typeface="+mn-cs"/>
            </a:endParaRPr>
          </a:p>
        </p:txBody>
      </p:sp>
      <p:sp>
        <p:nvSpPr>
          <p:cNvPr id="16" name="TextBox 15"/>
          <p:cNvSpPr txBox="1"/>
          <p:nvPr/>
        </p:nvSpPr>
        <p:spPr>
          <a:xfrm>
            <a:off x="3427412" y="6400800"/>
            <a:ext cx="2362200" cy="369332"/>
          </a:xfrm>
          <a:prstGeom prst="rect">
            <a:avLst/>
          </a:prstGeom>
          <a:noFill/>
        </p:spPr>
        <p:txBody>
          <a:bodyPr wrap="square" rtlCol="1">
            <a:spAutoFit/>
          </a:bodyPr>
          <a:lstStyle/>
          <a:p>
            <a:pPr algn="l" rtl="0"/>
            <a:r>
              <a:rPr lang="en-US" altLang="zh-TW" b="1" spc="-150" dirty="0">
                <a:solidFill>
                  <a:srgbClr val="9D1583"/>
                </a:solidFill>
                <a:latin typeface="Arial" pitchFamily="34" charset="0"/>
              </a:rPr>
              <a:t>Horak &amp; Nashner, 1986 </a:t>
            </a:r>
            <a:endParaRPr lang="he-IL" altLang="en-US" b="1" spc="-150" dirty="0">
              <a:solidFill>
                <a:srgbClr val="9D1583"/>
              </a:solidFill>
              <a:latin typeface="Arial" pitchFamily="34" charset="0"/>
            </a:endParaRPr>
          </a:p>
        </p:txBody>
      </p:sp>
      <p:sp>
        <p:nvSpPr>
          <p:cNvPr id="13" name="TextBox 12"/>
          <p:cNvSpPr txBox="1"/>
          <p:nvPr/>
        </p:nvSpPr>
        <p:spPr>
          <a:xfrm>
            <a:off x="1905000" y="356841"/>
            <a:ext cx="5445811" cy="584775"/>
          </a:xfrm>
          <a:prstGeom prst="rect">
            <a:avLst/>
          </a:prstGeom>
          <a:noFill/>
        </p:spPr>
        <p:txBody>
          <a:bodyPr wrap="square" rtlCol="0">
            <a:spAutoFit/>
          </a:bodyPr>
          <a:lstStyle/>
          <a:p>
            <a:pPr lvl="0" algn="ctr" rtl="0"/>
            <a:r>
              <a:rPr lang="en-US" sz="3200" b="1" spc="-150" dirty="0" smtClean="0">
                <a:solidFill>
                  <a:srgbClr val="5F5F5F"/>
                </a:solidFill>
                <a:latin typeface="Arial" pitchFamily="34" charset="0"/>
                <a:cs typeface="+mn-cs"/>
              </a:rPr>
              <a:t>Rehabilitation Target</a:t>
            </a:r>
            <a:endParaRPr lang="he-IL" altLang="zh-CN" sz="3200" b="1" spc="-150" dirty="0">
              <a:solidFill>
                <a:srgbClr val="5F5F5F"/>
              </a:solidFill>
              <a:latin typeface="Arial" pitchFamily="34" charset="0"/>
            </a:endParaRPr>
          </a:p>
        </p:txBody>
      </p:sp>
    </p:spTree>
    <p:extLst>
      <p:ext uri="{BB962C8B-B14F-4D97-AF65-F5344CB8AC3E}">
        <p14:creationId xmlns:p14="http://schemas.microsoft.com/office/powerpoint/2010/main" val="2361648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72341" y="356841"/>
            <a:ext cx="5178470" cy="584775"/>
          </a:xfrm>
          <a:prstGeom prst="rect">
            <a:avLst/>
          </a:prstGeom>
          <a:noFill/>
        </p:spPr>
        <p:txBody>
          <a:bodyPr wrap="square" rtlCol="0">
            <a:spAutoFit/>
          </a:bodyPr>
          <a:lstStyle/>
          <a:p>
            <a:pPr lvl="0" algn="ctr" rtl="0"/>
            <a:r>
              <a:rPr lang="en-US" sz="3200" b="1" spc="-150" dirty="0" smtClean="0">
                <a:solidFill>
                  <a:srgbClr val="5F5F5F"/>
                </a:solidFill>
                <a:latin typeface="Arial" pitchFamily="34" charset="0"/>
                <a:cs typeface="+mn-cs"/>
              </a:rPr>
              <a:t>Indications</a:t>
            </a:r>
            <a:endParaRPr lang="he-IL" altLang="zh-CN" sz="3200" b="1" spc="-150" dirty="0">
              <a:solidFill>
                <a:srgbClr val="5F5F5F"/>
              </a:solidFill>
              <a:latin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043" y="1741449"/>
            <a:ext cx="5587065" cy="3717938"/>
          </a:xfrm>
          <a:prstGeom prst="rect">
            <a:avLst/>
          </a:prstGeom>
        </p:spPr>
      </p:pic>
      <p:pic>
        <p:nvPicPr>
          <p:cNvPr id="5" name="Picture 1"/>
          <p:cNvPicPr>
            <a:picLocks noChangeAspect="1"/>
          </p:cNvPicPr>
          <p:nvPr/>
        </p:nvPicPr>
        <p:blipFill>
          <a:blip r:embed="rId3" cstate="print"/>
          <a:srcRect/>
          <a:stretch>
            <a:fillRect/>
          </a:stretch>
        </p:blipFill>
        <p:spPr bwMode="auto">
          <a:xfrm>
            <a:off x="18361" y="402979"/>
            <a:ext cx="1466850" cy="447675"/>
          </a:xfrm>
          <a:prstGeom prst="rect">
            <a:avLst/>
          </a:prstGeom>
          <a:noFill/>
          <a:ln w="9525">
            <a:noFill/>
            <a:miter lim="800000"/>
            <a:headEnd/>
            <a:tailEnd/>
          </a:ln>
        </p:spPr>
      </p:pic>
      <p:sp>
        <p:nvSpPr>
          <p:cNvPr id="8"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203894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828800" y="356841"/>
            <a:ext cx="6019800" cy="584775"/>
          </a:xfrm>
          <a:prstGeom prst="rect">
            <a:avLst/>
          </a:prstGeom>
          <a:noFill/>
        </p:spPr>
        <p:txBody>
          <a:bodyPr wrap="square" rtlCol="0">
            <a:spAutoFit/>
          </a:bodyPr>
          <a:lstStyle/>
          <a:p>
            <a:pPr algn="ctr" rtl="0"/>
            <a:r>
              <a:rPr lang="en-US" altLang="he-IL" sz="3200" b="1" spc="-150" dirty="0" smtClean="0">
                <a:solidFill>
                  <a:srgbClr val="5F5F5F"/>
                </a:solidFill>
                <a:latin typeface="Arial" pitchFamily="34" charset="0"/>
              </a:rPr>
              <a:t>Musculoskeletal rehabilitation</a:t>
            </a:r>
            <a:endParaRPr lang="he-IL" altLang="zh-CN" sz="3200" b="1" spc="-150" dirty="0">
              <a:solidFill>
                <a:srgbClr val="5F5F5F"/>
              </a:solidFill>
              <a:latin typeface="Arial" pitchFamily="34" charset="0"/>
            </a:endParaRPr>
          </a:p>
        </p:txBody>
      </p:sp>
      <p:grpSp>
        <p:nvGrpSpPr>
          <p:cNvPr id="3" name="Group 2"/>
          <p:cNvGrpSpPr/>
          <p:nvPr/>
        </p:nvGrpSpPr>
        <p:grpSpPr>
          <a:xfrm>
            <a:off x="200577" y="1869140"/>
            <a:ext cx="4431520" cy="523220"/>
            <a:chOff x="200577" y="1869140"/>
            <a:chExt cx="4370284" cy="523220"/>
          </a:xfrm>
        </p:grpSpPr>
        <p:sp>
          <p:nvSpPr>
            <p:cNvPr id="17" name="TextBox 16"/>
            <p:cNvSpPr txBox="1"/>
            <p:nvPr/>
          </p:nvSpPr>
          <p:spPr>
            <a:xfrm>
              <a:off x="608461" y="1869140"/>
              <a:ext cx="3962400" cy="461665"/>
            </a:xfrm>
            <a:prstGeom prst="rect">
              <a:avLst/>
            </a:prstGeom>
            <a:noFill/>
          </p:spPr>
          <p:txBody>
            <a:bodyPr wrap="square" rtlCol="1">
              <a:spAutoFit/>
            </a:bodyPr>
            <a:lstStyle/>
            <a:p>
              <a:pPr algn="l" rtl="0"/>
              <a:r>
                <a:rPr lang="en-US" altLang="he-IL" sz="2400" b="1" spc="-150" dirty="0">
                  <a:solidFill>
                    <a:schemeClr val="tx1">
                      <a:lumMod val="75000"/>
                      <a:lumOff val="25000"/>
                    </a:schemeClr>
                  </a:solidFill>
                  <a:latin typeface="Arial" pitchFamily="34" charset="0"/>
                </a:rPr>
                <a:t>Muscle / tendon strain</a:t>
              </a:r>
              <a:endParaRPr lang="he-IL" sz="2400" b="1" spc="-150" dirty="0">
                <a:solidFill>
                  <a:schemeClr val="tx1">
                    <a:lumMod val="75000"/>
                    <a:lumOff val="25000"/>
                  </a:schemeClr>
                </a:solidFill>
                <a:latin typeface="Arial" pitchFamily="34" charset="0"/>
              </a:endParaRPr>
            </a:p>
          </p:txBody>
        </p:sp>
        <p:pic>
          <p:nvPicPr>
            <p:cNvPr id="26"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577" y="1905000"/>
              <a:ext cx="407884" cy="487360"/>
            </a:xfrm>
            <a:prstGeom prst="rect">
              <a:avLst/>
            </a:prstGeom>
          </p:spPr>
        </p:pic>
      </p:grpSp>
      <p:pic>
        <p:nvPicPr>
          <p:cNvPr id="28" name="Picture 1"/>
          <p:cNvPicPr>
            <a:picLocks noChangeAspect="1"/>
          </p:cNvPicPr>
          <p:nvPr/>
        </p:nvPicPr>
        <p:blipFill>
          <a:blip r:embed="rId4" cstate="print"/>
          <a:srcRect/>
          <a:stretch>
            <a:fillRect/>
          </a:stretch>
        </p:blipFill>
        <p:spPr bwMode="auto">
          <a:xfrm>
            <a:off x="18361" y="402979"/>
            <a:ext cx="1466850" cy="447675"/>
          </a:xfrm>
          <a:prstGeom prst="rect">
            <a:avLst/>
          </a:prstGeom>
          <a:noFill/>
          <a:ln w="9525">
            <a:noFill/>
            <a:miter lim="800000"/>
            <a:headEnd/>
            <a:tailEnd/>
          </a:ln>
        </p:spPr>
      </p:pic>
      <p:pic>
        <p:nvPicPr>
          <p:cNvPr id="29" name="תמונה 47" descr="הורד (37).jpg"/>
          <p:cNvPicPr>
            <a:picLocks noChangeAspect="1"/>
          </p:cNvPicPr>
          <p:nvPr/>
        </p:nvPicPr>
        <p:blipFill>
          <a:blip r:embed="rId5" cstate="print"/>
          <a:stretch>
            <a:fillRect/>
          </a:stretch>
        </p:blipFill>
        <p:spPr>
          <a:xfrm>
            <a:off x="5715000" y="1905000"/>
            <a:ext cx="2305946" cy="4149222"/>
          </a:xfrm>
          <a:prstGeom prst="rect">
            <a:avLst/>
          </a:prstGeom>
        </p:spPr>
      </p:pic>
      <p:grpSp>
        <p:nvGrpSpPr>
          <p:cNvPr id="4" name="Group 3"/>
          <p:cNvGrpSpPr/>
          <p:nvPr/>
        </p:nvGrpSpPr>
        <p:grpSpPr>
          <a:xfrm>
            <a:off x="200577" y="2725098"/>
            <a:ext cx="5514423" cy="518737"/>
            <a:chOff x="200577" y="2725098"/>
            <a:chExt cx="5438223" cy="518737"/>
          </a:xfrm>
        </p:grpSpPr>
        <p:sp>
          <p:nvSpPr>
            <p:cNvPr id="31" name="TextBox 30"/>
            <p:cNvSpPr txBox="1"/>
            <p:nvPr/>
          </p:nvSpPr>
          <p:spPr>
            <a:xfrm>
              <a:off x="608461" y="2725098"/>
              <a:ext cx="5030339" cy="461665"/>
            </a:xfrm>
            <a:prstGeom prst="rect">
              <a:avLst/>
            </a:prstGeom>
            <a:noFill/>
          </p:spPr>
          <p:txBody>
            <a:bodyPr wrap="square" rtlCol="1">
              <a:spAutoFit/>
            </a:bodyPr>
            <a:lstStyle/>
            <a:p>
              <a:pPr algn="l" rtl="0"/>
              <a:r>
                <a:rPr lang="en-US" altLang="he-IL" sz="2400" b="1" spc="-150" dirty="0">
                  <a:solidFill>
                    <a:schemeClr val="tx1">
                      <a:lumMod val="75000"/>
                      <a:lumOff val="25000"/>
                    </a:schemeClr>
                  </a:solidFill>
                  <a:latin typeface="Arial" pitchFamily="34" charset="0"/>
                </a:rPr>
                <a:t>Post sport injury rehabilitation</a:t>
              </a:r>
              <a:endParaRPr lang="he-IL" sz="2400" b="1" spc="-150" dirty="0">
                <a:solidFill>
                  <a:schemeClr val="tx1">
                    <a:lumMod val="75000"/>
                    <a:lumOff val="25000"/>
                  </a:schemeClr>
                </a:solidFill>
                <a:latin typeface="Arial" pitchFamily="34" charset="0"/>
              </a:endParaRPr>
            </a:p>
          </p:txBody>
        </p:sp>
        <p:pic>
          <p:nvPicPr>
            <p:cNvPr id="20"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577" y="2756475"/>
              <a:ext cx="407884" cy="487360"/>
            </a:xfrm>
            <a:prstGeom prst="rect">
              <a:avLst/>
            </a:prstGeom>
          </p:spPr>
        </p:pic>
      </p:grpSp>
      <p:grpSp>
        <p:nvGrpSpPr>
          <p:cNvPr id="6" name="Group 5"/>
          <p:cNvGrpSpPr/>
          <p:nvPr/>
        </p:nvGrpSpPr>
        <p:grpSpPr>
          <a:xfrm>
            <a:off x="200577" y="3581056"/>
            <a:ext cx="4431520" cy="514255"/>
            <a:chOff x="200577" y="3581056"/>
            <a:chExt cx="4370284" cy="514255"/>
          </a:xfrm>
        </p:grpSpPr>
        <p:sp>
          <p:nvSpPr>
            <p:cNvPr id="34" name="TextBox 33"/>
            <p:cNvSpPr txBox="1"/>
            <p:nvPr/>
          </p:nvSpPr>
          <p:spPr>
            <a:xfrm>
              <a:off x="608461" y="3581056"/>
              <a:ext cx="3962400" cy="461665"/>
            </a:xfrm>
            <a:prstGeom prst="rect">
              <a:avLst/>
            </a:prstGeom>
            <a:noFill/>
          </p:spPr>
          <p:txBody>
            <a:bodyPr wrap="square" rtlCol="1">
              <a:spAutoFit/>
            </a:bodyPr>
            <a:lstStyle/>
            <a:p>
              <a:pPr algn="l" rtl="0"/>
              <a:r>
                <a:rPr lang="en-US" altLang="he-IL" sz="2400" b="1" spc="-150" dirty="0">
                  <a:solidFill>
                    <a:schemeClr val="tx1">
                      <a:lumMod val="75000"/>
                      <a:lumOff val="25000"/>
                    </a:schemeClr>
                  </a:solidFill>
                  <a:latin typeface="Arial" pitchFamily="34" charset="0"/>
                </a:rPr>
                <a:t>Athletes training</a:t>
              </a:r>
              <a:endParaRPr lang="he-IL" sz="2400" b="1" spc="-150" dirty="0">
                <a:solidFill>
                  <a:schemeClr val="tx1">
                    <a:lumMod val="75000"/>
                    <a:lumOff val="25000"/>
                  </a:schemeClr>
                </a:solidFill>
                <a:latin typeface="Arial" pitchFamily="34" charset="0"/>
              </a:endParaRPr>
            </a:p>
          </p:txBody>
        </p:sp>
        <p:pic>
          <p:nvPicPr>
            <p:cNvPr id="21"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577" y="3607951"/>
              <a:ext cx="407884" cy="487360"/>
            </a:xfrm>
            <a:prstGeom prst="rect">
              <a:avLst/>
            </a:prstGeom>
          </p:spPr>
        </p:pic>
      </p:grpSp>
      <p:grpSp>
        <p:nvGrpSpPr>
          <p:cNvPr id="8" name="Group 7"/>
          <p:cNvGrpSpPr/>
          <p:nvPr/>
        </p:nvGrpSpPr>
        <p:grpSpPr>
          <a:xfrm>
            <a:off x="200577" y="4437014"/>
            <a:ext cx="4431520" cy="509773"/>
            <a:chOff x="200577" y="4437014"/>
            <a:chExt cx="4370284" cy="509773"/>
          </a:xfrm>
        </p:grpSpPr>
        <p:sp>
          <p:nvSpPr>
            <p:cNvPr id="18" name="TextBox 17"/>
            <p:cNvSpPr txBox="1"/>
            <p:nvPr/>
          </p:nvSpPr>
          <p:spPr>
            <a:xfrm>
              <a:off x="608461" y="4437014"/>
              <a:ext cx="3962400" cy="461665"/>
            </a:xfrm>
            <a:prstGeom prst="rect">
              <a:avLst/>
            </a:prstGeom>
            <a:noFill/>
          </p:spPr>
          <p:txBody>
            <a:bodyPr wrap="square" rtlCol="1">
              <a:spAutoFit/>
            </a:bodyPr>
            <a:lstStyle/>
            <a:p>
              <a:pPr algn="l" rtl="0"/>
              <a:r>
                <a:rPr lang="en-US" altLang="he-IL" sz="2400" b="1" spc="-150" dirty="0">
                  <a:solidFill>
                    <a:schemeClr val="tx1">
                      <a:lumMod val="75000"/>
                      <a:lumOff val="25000"/>
                    </a:schemeClr>
                  </a:solidFill>
                  <a:latin typeface="Arial" pitchFamily="34" charset="0"/>
                </a:rPr>
                <a:t>Muscle weakness</a:t>
              </a:r>
              <a:endParaRPr lang="he-IL" sz="2400" b="1" spc="-150" dirty="0">
                <a:solidFill>
                  <a:schemeClr val="tx1">
                    <a:lumMod val="75000"/>
                    <a:lumOff val="25000"/>
                  </a:schemeClr>
                </a:solidFill>
                <a:latin typeface="Arial" pitchFamily="34" charset="0"/>
              </a:endParaRPr>
            </a:p>
          </p:txBody>
        </p:sp>
        <p:pic>
          <p:nvPicPr>
            <p:cNvPr id="22"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577" y="4459427"/>
              <a:ext cx="407884" cy="487360"/>
            </a:xfrm>
            <a:prstGeom prst="rect">
              <a:avLst/>
            </a:prstGeom>
          </p:spPr>
        </p:pic>
      </p:grpSp>
      <p:grpSp>
        <p:nvGrpSpPr>
          <p:cNvPr id="9" name="Group 8"/>
          <p:cNvGrpSpPr/>
          <p:nvPr/>
        </p:nvGrpSpPr>
        <p:grpSpPr>
          <a:xfrm>
            <a:off x="200577" y="5292972"/>
            <a:ext cx="4431520" cy="505290"/>
            <a:chOff x="200577" y="5292972"/>
            <a:chExt cx="4370284" cy="505290"/>
          </a:xfrm>
        </p:grpSpPr>
        <p:sp>
          <p:nvSpPr>
            <p:cNvPr id="16" name="TextBox 15"/>
            <p:cNvSpPr txBox="1"/>
            <p:nvPr/>
          </p:nvSpPr>
          <p:spPr>
            <a:xfrm>
              <a:off x="608461" y="5292972"/>
              <a:ext cx="3962400" cy="461665"/>
            </a:xfrm>
            <a:prstGeom prst="rect">
              <a:avLst/>
            </a:prstGeom>
            <a:noFill/>
          </p:spPr>
          <p:txBody>
            <a:bodyPr wrap="square" rtlCol="1">
              <a:spAutoFit/>
            </a:bodyPr>
            <a:lstStyle/>
            <a:p>
              <a:pPr algn="l" rtl="0"/>
              <a:r>
                <a:rPr lang="en-US" altLang="he-IL" sz="2400" b="1" spc="-150" dirty="0">
                  <a:solidFill>
                    <a:schemeClr val="tx1">
                      <a:lumMod val="75000"/>
                      <a:lumOff val="25000"/>
                    </a:schemeClr>
                  </a:solidFill>
                  <a:latin typeface="Arial" pitchFamily="34" charset="0"/>
                </a:rPr>
                <a:t>Ligament strain</a:t>
              </a:r>
              <a:endParaRPr lang="he-IL" sz="2400" b="1" spc="-150" dirty="0">
                <a:solidFill>
                  <a:schemeClr val="tx1">
                    <a:lumMod val="75000"/>
                    <a:lumOff val="25000"/>
                  </a:schemeClr>
                </a:solidFill>
                <a:latin typeface="Arial" pitchFamily="34" charset="0"/>
              </a:endParaRPr>
            </a:p>
          </p:txBody>
        </p:sp>
        <p:pic>
          <p:nvPicPr>
            <p:cNvPr id="2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577" y="5310902"/>
              <a:ext cx="407884" cy="487360"/>
            </a:xfrm>
            <a:prstGeom prst="rect">
              <a:avLst/>
            </a:prstGeom>
          </p:spPr>
        </p:pic>
      </p:grpSp>
      <p:sp>
        <p:nvSpPr>
          <p:cNvPr id="25"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3410501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72341" y="356841"/>
            <a:ext cx="5178470" cy="584775"/>
          </a:xfrm>
          <a:prstGeom prst="rect">
            <a:avLst/>
          </a:prstGeom>
          <a:noFill/>
        </p:spPr>
        <p:txBody>
          <a:bodyPr wrap="square" rtlCol="0">
            <a:spAutoFit/>
          </a:bodyPr>
          <a:lstStyle/>
          <a:p>
            <a:pPr lvl="0" algn="ctr" rtl="0"/>
            <a:r>
              <a:rPr lang="en-US" altLang="zh-CN" sz="3200" b="1" spc="-150" dirty="0" smtClean="0">
                <a:solidFill>
                  <a:srgbClr val="5F5F5F"/>
                </a:solidFill>
                <a:latin typeface="Arial" pitchFamily="34" charset="0"/>
                <a:cs typeface="+mn-cs"/>
              </a:rPr>
              <a:t>Unique features</a:t>
            </a:r>
            <a:endParaRPr lang="he-IL" altLang="zh-CN" sz="3200" b="1" spc="-150" dirty="0">
              <a:solidFill>
                <a:srgbClr val="5F5F5F"/>
              </a:solidFill>
              <a:latin typeface="Arial" pitchFamily="34" charset="0"/>
            </a:endParaRPr>
          </a:p>
        </p:txBody>
      </p:sp>
      <p:pic>
        <p:nvPicPr>
          <p:cNvPr id="5" name="Picture 1"/>
          <p:cNvPicPr>
            <a:picLocks noChangeAspect="1"/>
          </p:cNvPicPr>
          <p:nvPr/>
        </p:nvPicPr>
        <p:blipFill>
          <a:blip r:embed="rId2" cstate="print"/>
          <a:srcRect/>
          <a:stretch>
            <a:fillRect/>
          </a:stretch>
        </p:blipFill>
        <p:spPr bwMode="auto">
          <a:xfrm>
            <a:off x="18361" y="402979"/>
            <a:ext cx="1466850" cy="447675"/>
          </a:xfrm>
          <a:prstGeom prst="rect">
            <a:avLst/>
          </a:prstGeom>
          <a:noFill/>
          <a:ln w="9525">
            <a:noFill/>
            <a:miter lim="800000"/>
            <a:headEnd/>
            <a:tailEnd/>
          </a:ln>
        </p:spPr>
      </p:pic>
      <p:pic>
        <p:nvPicPr>
          <p:cNvPr id="8" name="Picture 2" descr="http://www.clipartbest.com/cliparts/xcg/KRz/xcgKRzq7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2257" y="1828800"/>
            <a:ext cx="3581400" cy="3581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52793" y="2323732"/>
            <a:ext cx="5843207" cy="548640"/>
            <a:chOff x="252793" y="2323732"/>
            <a:chExt cx="5843207" cy="548640"/>
          </a:xfrm>
        </p:grpSpPr>
        <p:sp>
          <p:nvSpPr>
            <p:cNvPr id="22" name="TextBox 21"/>
            <p:cNvSpPr txBox="1"/>
            <p:nvPr/>
          </p:nvSpPr>
          <p:spPr>
            <a:xfrm>
              <a:off x="774726" y="2333900"/>
              <a:ext cx="5321274" cy="461665"/>
            </a:xfrm>
            <a:prstGeom prst="rect">
              <a:avLst/>
            </a:prstGeom>
            <a:noFill/>
          </p:spPr>
          <p:txBody>
            <a:bodyPr wrap="square" rtlCol="1">
              <a:spAutoFit/>
            </a:bodyPr>
            <a:lstStyle/>
            <a:p>
              <a:pPr algn="l" rtl="0"/>
              <a:r>
                <a:rPr lang="en-US" altLang="he-IL" sz="2400" b="1" spc="-150" dirty="0" smtClean="0">
                  <a:solidFill>
                    <a:schemeClr val="tx1">
                      <a:lumMod val="75000"/>
                      <a:lumOff val="25000"/>
                    </a:schemeClr>
                  </a:solidFill>
                  <a:latin typeface="Arial" pitchFamily="34" charset="0"/>
                </a:rPr>
                <a:t>Automatic response </a:t>
              </a:r>
              <a:r>
                <a:rPr lang="en-US" altLang="he-IL" sz="2400" b="1" spc="-150" dirty="0">
                  <a:solidFill>
                    <a:srgbClr val="009900"/>
                  </a:solidFill>
                  <a:latin typeface="Arial" pitchFamily="34" charset="0"/>
                </a:rPr>
                <a:t>assessment </a:t>
              </a:r>
              <a:endParaRPr lang="he-IL" sz="2400" b="1" spc="-150" dirty="0">
                <a:solidFill>
                  <a:srgbClr val="009900"/>
                </a:solidFill>
                <a:latin typeface="Arial" pitchFamily="34" charset="0"/>
              </a:endParaRPr>
            </a:p>
          </p:txBody>
        </p:sp>
        <p:pic>
          <p:nvPicPr>
            <p:cNvPr id="25"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93" y="2323732"/>
              <a:ext cx="459173" cy="548640"/>
            </a:xfrm>
            <a:prstGeom prst="rect">
              <a:avLst/>
            </a:prstGeom>
          </p:spPr>
        </p:pic>
      </p:grpSp>
      <p:grpSp>
        <p:nvGrpSpPr>
          <p:cNvPr id="7" name="Group 6"/>
          <p:cNvGrpSpPr/>
          <p:nvPr/>
        </p:nvGrpSpPr>
        <p:grpSpPr>
          <a:xfrm>
            <a:off x="252793" y="3981266"/>
            <a:ext cx="4414697" cy="548640"/>
            <a:chOff x="252793" y="3981266"/>
            <a:chExt cx="4414697" cy="548640"/>
          </a:xfrm>
        </p:grpSpPr>
        <p:sp>
          <p:nvSpPr>
            <p:cNvPr id="23" name="TextBox 22"/>
            <p:cNvSpPr txBox="1"/>
            <p:nvPr/>
          </p:nvSpPr>
          <p:spPr>
            <a:xfrm>
              <a:off x="774726" y="3986350"/>
              <a:ext cx="3892764" cy="461665"/>
            </a:xfrm>
            <a:prstGeom prst="rect">
              <a:avLst/>
            </a:prstGeom>
            <a:noFill/>
          </p:spPr>
          <p:txBody>
            <a:bodyPr wrap="square" rtlCol="1">
              <a:spAutoFit/>
            </a:bodyPr>
            <a:lstStyle/>
            <a:p>
              <a:pPr algn="l" rtl="0"/>
              <a:r>
                <a:rPr lang="en-US" altLang="he-IL" sz="2400" b="1" spc="-150" dirty="0" smtClean="0">
                  <a:solidFill>
                    <a:schemeClr val="tx1">
                      <a:lumMod val="75000"/>
                      <a:lumOff val="25000"/>
                    </a:schemeClr>
                  </a:solidFill>
                  <a:latin typeface="Arial" pitchFamily="34" charset="0"/>
                </a:rPr>
                <a:t>Post </a:t>
              </a:r>
              <a:r>
                <a:rPr lang="en-US" altLang="he-IL" sz="2400" b="1" spc="-150" dirty="0">
                  <a:solidFill>
                    <a:srgbClr val="009900"/>
                  </a:solidFill>
                  <a:latin typeface="Arial" pitchFamily="34" charset="0"/>
                </a:rPr>
                <a:t>injury rehabilitation</a:t>
              </a:r>
              <a:endParaRPr lang="he-IL" sz="2400" b="1" spc="-150" dirty="0">
                <a:solidFill>
                  <a:srgbClr val="009900"/>
                </a:solidFill>
                <a:latin typeface="Arial" pitchFamily="34" charset="0"/>
              </a:endParaRPr>
            </a:p>
          </p:txBody>
        </p:sp>
        <p:pic>
          <p:nvPicPr>
            <p:cNvPr id="27"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93" y="3981266"/>
              <a:ext cx="459173" cy="548640"/>
            </a:xfrm>
            <a:prstGeom prst="rect">
              <a:avLst/>
            </a:prstGeom>
          </p:spPr>
        </p:pic>
      </p:grpSp>
      <p:grpSp>
        <p:nvGrpSpPr>
          <p:cNvPr id="9" name="Group 8"/>
          <p:cNvGrpSpPr/>
          <p:nvPr/>
        </p:nvGrpSpPr>
        <p:grpSpPr>
          <a:xfrm>
            <a:off x="252793" y="4810033"/>
            <a:ext cx="4947667" cy="548640"/>
            <a:chOff x="252793" y="4810033"/>
            <a:chExt cx="4947667" cy="548640"/>
          </a:xfrm>
        </p:grpSpPr>
        <p:sp>
          <p:nvSpPr>
            <p:cNvPr id="24" name="TextBox 23"/>
            <p:cNvSpPr txBox="1"/>
            <p:nvPr/>
          </p:nvSpPr>
          <p:spPr>
            <a:xfrm>
              <a:off x="807016" y="4812575"/>
              <a:ext cx="4393444" cy="461665"/>
            </a:xfrm>
            <a:prstGeom prst="rect">
              <a:avLst/>
            </a:prstGeom>
            <a:noFill/>
          </p:spPr>
          <p:txBody>
            <a:bodyPr wrap="square" rtlCol="1">
              <a:spAutoFit/>
            </a:bodyPr>
            <a:lstStyle/>
            <a:p>
              <a:pPr algn="l" rtl="0"/>
              <a:r>
                <a:rPr lang="en-US" altLang="he-IL" sz="2400" b="1" spc="-150" dirty="0" smtClean="0">
                  <a:solidFill>
                    <a:schemeClr val="tx1">
                      <a:lumMod val="75000"/>
                      <a:lumOff val="25000"/>
                    </a:schemeClr>
                  </a:solidFill>
                  <a:latin typeface="Arial" pitchFamily="34" charset="0"/>
                </a:rPr>
                <a:t>Recurrent </a:t>
              </a:r>
              <a:r>
                <a:rPr lang="en-US" altLang="he-IL" sz="2400" b="1" spc="-150" dirty="0">
                  <a:solidFill>
                    <a:srgbClr val="009900"/>
                  </a:solidFill>
                  <a:latin typeface="Arial" pitchFamily="34" charset="0"/>
                </a:rPr>
                <a:t>injury prevention</a:t>
              </a:r>
              <a:endParaRPr lang="he-IL" sz="2400" b="1" spc="-150" dirty="0">
                <a:solidFill>
                  <a:srgbClr val="009900"/>
                </a:solidFill>
                <a:latin typeface="Arial" pitchFamily="34" charset="0"/>
              </a:endParaRPr>
            </a:p>
          </p:txBody>
        </p:sp>
        <p:pic>
          <p:nvPicPr>
            <p:cNvPr id="28"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93" y="4810033"/>
              <a:ext cx="459173" cy="548640"/>
            </a:xfrm>
            <a:prstGeom prst="rect">
              <a:avLst/>
            </a:prstGeom>
          </p:spPr>
        </p:pic>
      </p:grpSp>
      <p:grpSp>
        <p:nvGrpSpPr>
          <p:cNvPr id="17" name="Group 16"/>
          <p:cNvGrpSpPr/>
          <p:nvPr/>
        </p:nvGrpSpPr>
        <p:grpSpPr>
          <a:xfrm>
            <a:off x="252793" y="1494965"/>
            <a:ext cx="5780447" cy="548640"/>
            <a:chOff x="252793" y="1494965"/>
            <a:chExt cx="5780447" cy="548640"/>
          </a:xfrm>
        </p:grpSpPr>
        <p:sp>
          <p:nvSpPr>
            <p:cNvPr id="11" name="TextBox 10"/>
            <p:cNvSpPr txBox="1"/>
            <p:nvPr/>
          </p:nvSpPr>
          <p:spPr>
            <a:xfrm>
              <a:off x="711966" y="1507675"/>
              <a:ext cx="5321274" cy="461665"/>
            </a:xfrm>
            <a:prstGeom prst="rect">
              <a:avLst/>
            </a:prstGeom>
            <a:noFill/>
          </p:spPr>
          <p:txBody>
            <a:bodyPr wrap="square" rtlCol="1">
              <a:spAutoFit/>
            </a:bodyPr>
            <a:lstStyle/>
            <a:p>
              <a:pPr algn="l" rtl="0"/>
              <a:r>
                <a:rPr lang="en-US" altLang="he-IL" sz="2400" b="1" spc="-150" dirty="0" smtClean="0">
                  <a:solidFill>
                    <a:srgbClr val="009900"/>
                  </a:solidFill>
                  <a:latin typeface="Arial" pitchFamily="34" charset="0"/>
                </a:rPr>
                <a:t> Proprioceptive</a:t>
              </a:r>
              <a:r>
                <a:rPr lang="en-US" altLang="he-IL" sz="2400" b="1" spc="-150" dirty="0" smtClean="0">
                  <a:solidFill>
                    <a:schemeClr val="tx1">
                      <a:lumMod val="75000"/>
                      <a:lumOff val="25000"/>
                    </a:schemeClr>
                  </a:solidFill>
                  <a:latin typeface="Arial" pitchFamily="34" charset="0"/>
                </a:rPr>
                <a:t> rehabilitation</a:t>
              </a:r>
              <a:endParaRPr lang="he-IL" sz="2400" b="1" spc="-150" dirty="0">
                <a:solidFill>
                  <a:srgbClr val="009900"/>
                </a:solidFill>
                <a:latin typeface="Arial" pitchFamily="34" charset="0"/>
              </a:endParaRPr>
            </a:p>
          </p:txBody>
        </p:sp>
        <p:pic>
          <p:nvPicPr>
            <p:cNvPr id="12"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93" y="1494965"/>
              <a:ext cx="459173" cy="548640"/>
            </a:xfrm>
            <a:prstGeom prst="rect">
              <a:avLst/>
            </a:prstGeom>
          </p:spPr>
        </p:pic>
      </p:grpSp>
      <p:grpSp>
        <p:nvGrpSpPr>
          <p:cNvPr id="4" name="Group 3"/>
          <p:cNvGrpSpPr/>
          <p:nvPr/>
        </p:nvGrpSpPr>
        <p:grpSpPr>
          <a:xfrm>
            <a:off x="252793" y="3152499"/>
            <a:ext cx="4424575" cy="548640"/>
            <a:chOff x="252793" y="3152499"/>
            <a:chExt cx="4424575" cy="548640"/>
          </a:xfrm>
        </p:grpSpPr>
        <p:sp>
          <p:nvSpPr>
            <p:cNvPr id="13" name="TextBox 12"/>
            <p:cNvSpPr txBox="1"/>
            <p:nvPr/>
          </p:nvSpPr>
          <p:spPr>
            <a:xfrm>
              <a:off x="784604" y="3160125"/>
              <a:ext cx="3892764" cy="461665"/>
            </a:xfrm>
            <a:prstGeom prst="rect">
              <a:avLst/>
            </a:prstGeom>
            <a:noFill/>
          </p:spPr>
          <p:txBody>
            <a:bodyPr wrap="square" rtlCol="1">
              <a:spAutoFit/>
            </a:bodyPr>
            <a:lstStyle/>
            <a:p>
              <a:pPr algn="l" rtl="0"/>
              <a:r>
                <a:rPr lang="en-US" altLang="he-IL" sz="2400" b="1" spc="-150" dirty="0" smtClean="0">
                  <a:solidFill>
                    <a:schemeClr val="tx1">
                      <a:lumMod val="75000"/>
                      <a:lumOff val="25000"/>
                    </a:schemeClr>
                  </a:solidFill>
                  <a:latin typeface="Arial" pitchFamily="34" charset="0"/>
                </a:rPr>
                <a:t>Customized </a:t>
              </a:r>
              <a:r>
                <a:rPr lang="en-US" altLang="he-IL" sz="2400" b="1" spc="-150" dirty="0">
                  <a:solidFill>
                    <a:srgbClr val="009900"/>
                  </a:solidFill>
                  <a:latin typeface="Arial" pitchFamily="34" charset="0"/>
                </a:rPr>
                <a:t>training</a:t>
              </a:r>
              <a:endParaRPr lang="he-IL" sz="2400" b="1" spc="-150" dirty="0">
                <a:solidFill>
                  <a:srgbClr val="009900"/>
                </a:solidFill>
                <a:latin typeface="Arial" pitchFamily="34" charset="0"/>
              </a:endParaRPr>
            </a:p>
          </p:txBody>
        </p:sp>
        <p:pic>
          <p:nvPicPr>
            <p:cNvPr id="1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93" y="3152499"/>
              <a:ext cx="459173" cy="548640"/>
            </a:xfrm>
            <a:prstGeom prst="rect">
              <a:avLst/>
            </a:prstGeom>
          </p:spPr>
        </p:pic>
      </p:grpSp>
      <p:grpSp>
        <p:nvGrpSpPr>
          <p:cNvPr id="10" name="Group 9"/>
          <p:cNvGrpSpPr/>
          <p:nvPr/>
        </p:nvGrpSpPr>
        <p:grpSpPr>
          <a:xfrm>
            <a:off x="252793" y="5638800"/>
            <a:ext cx="6085247" cy="548640"/>
            <a:chOff x="252793" y="5638800"/>
            <a:chExt cx="6085247" cy="548640"/>
          </a:xfrm>
        </p:grpSpPr>
        <p:sp>
          <p:nvSpPr>
            <p:cNvPr id="15" name="TextBox 14"/>
            <p:cNvSpPr txBox="1"/>
            <p:nvPr/>
          </p:nvSpPr>
          <p:spPr>
            <a:xfrm>
              <a:off x="711966" y="5638800"/>
              <a:ext cx="5626074" cy="461665"/>
            </a:xfrm>
            <a:prstGeom prst="rect">
              <a:avLst/>
            </a:prstGeom>
            <a:noFill/>
          </p:spPr>
          <p:txBody>
            <a:bodyPr wrap="square" rtlCol="1">
              <a:spAutoFit/>
            </a:bodyPr>
            <a:lstStyle/>
            <a:p>
              <a:pPr algn="l" rtl="0"/>
              <a:r>
                <a:rPr lang="en-US" altLang="he-IL" sz="2400" b="1" spc="-150" dirty="0">
                  <a:solidFill>
                    <a:schemeClr val="tx1">
                      <a:lumMod val="75000"/>
                      <a:lumOff val="25000"/>
                    </a:schemeClr>
                  </a:solidFill>
                  <a:latin typeface="Arial" pitchFamily="34" charset="0"/>
                </a:rPr>
                <a:t>Objective </a:t>
              </a:r>
              <a:r>
                <a:rPr lang="en-US" altLang="he-IL" sz="2400" b="1" spc="-150" dirty="0">
                  <a:solidFill>
                    <a:srgbClr val="009900"/>
                  </a:solidFill>
                  <a:latin typeface="Arial" pitchFamily="34" charset="0"/>
                </a:rPr>
                <a:t>reports &amp; documentation</a:t>
              </a:r>
              <a:endParaRPr lang="he-IL" sz="2400" b="1" spc="-150" dirty="0">
                <a:solidFill>
                  <a:srgbClr val="009900"/>
                </a:solidFill>
                <a:latin typeface="Arial" pitchFamily="34" charset="0"/>
              </a:endParaRPr>
            </a:p>
          </p:txBody>
        </p:sp>
        <p:pic>
          <p:nvPicPr>
            <p:cNvPr id="16"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93" y="5638800"/>
              <a:ext cx="459173" cy="548640"/>
            </a:xfrm>
            <a:prstGeom prst="rect">
              <a:avLst/>
            </a:prstGeom>
          </p:spPr>
        </p:pic>
      </p:grpSp>
      <p:sp>
        <p:nvSpPr>
          <p:cNvPr id="29"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3973759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72341" y="356841"/>
            <a:ext cx="5178470" cy="584775"/>
          </a:xfrm>
          <a:prstGeom prst="rect">
            <a:avLst/>
          </a:prstGeom>
          <a:noFill/>
        </p:spPr>
        <p:txBody>
          <a:bodyPr wrap="square" rtlCol="0">
            <a:spAutoFit/>
          </a:bodyPr>
          <a:lstStyle/>
          <a:p>
            <a:pPr lvl="0" algn="ctr" rtl="0"/>
            <a:r>
              <a:rPr lang="en-US" sz="3200" b="1" spc="-150" dirty="0" smtClean="0">
                <a:solidFill>
                  <a:srgbClr val="5F5F5F"/>
                </a:solidFill>
                <a:latin typeface="Arial" pitchFamily="34" charset="0"/>
                <a:cs typeface="+mn-cs"/>
              </a:rPr>
              <a:t>Wide range of abilities</a:t>
            </a:r>
            <a:endParaRPr lang="he-IL" altLang="zh-CN" sz="3200" b="1" spc="-150" dirty="0">
              <a:solidFill>
                <a:srgbClr val="5F5F5F"/>
              </a:solidFill>
              <a:latin typeface="Arial"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3457" y="1665249"/>
            <a:ext cx="6607357" cy="3810000"/>
          </a:xfrm>
          <a:prstGeom prst="rect">
            <a:avLst/>
          </a:prstGeom>
        </p:spPr>
      </p:pic>
      <p:pic>
        <p:nvPicPr>
          <p:cNvPr id="5" name="Picture 1"/>
          <p:cNvPicPr>
            <a:picLocks noChangeAspect="1"/>
          </p:cNvPicPr>
          <p:nvPr/>
        </p:nvPicPr>
        <p:blipFill>
          <a:blip r:embed="rId3" cstate="print"/>
          <a:srcRect/>
          <a:stretch>
            <a:fillRect/>
          </a:stretch>
        </p:blipFill>
        <p:spPr bwMode="auto">
          <a:xfrm>
            <a:off x="18361" y="402979"/>
            <a:ext cx="1466850" cy="447675"/>
          </a:xfrm>
          <a:prstGeom prst="rect">
            <a:avLst/>
          </a:prstGeom>
          <a:noFill/>
          <a:ln w="9525">
            <a:noFill/>
            <a:miter lim="800000"/>
            <a:headEnd/>
            <a:tailEnd/>
          </a:ln>
        </p:spPr>
      </p:pic>
      <p:sp>
        <p:nvSpPr>
          <p:cNvPr id="8"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294837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9"/>
          <p:cNvSpPr>
            <a:spLocks noChangeArrowheads="1"/>
          </p:cNvSpPr>
          <p:nvPr/>
        </p:nvSpPr>
        <p:spPr bwMode="auto">
          <a:xfrm>
            <a:off x="2922588" y="4191000"/>
            <a:ext cx="3157537" cy="579437"/>
          </a:xfrm>
          <a:prstGeom prst="rect">
            <a:avLst/>
          </a:prstGeom>
          <a:noFill/>
          <a:ln w="9525">
            <a:noFill/>
            <a:miter lim="800000"/>
            <a:headEnd/>
            <a:tailEnd/>
          </a:ln>
        </p:spPr>
        <p:txBody>
          <a:bodyPr>
            <a:spAutoFit/>
          </a:bodyPr>
          <a:lstStyle/>
          <a:p>
            <a:pPr algn="ctr" rtl="0"/>
            <a:r>
              <a:rPr lang="en-US" sz="3200">
                <a:solidFill>
                  <a:srgbClr val="5F5F5F"/>
                </a:solidFill>
                <a:latin typeface="Gisha" pitchFamily="34" charset="-79"/>
                <a:cs typeface="Gisha" pitchFamily="34" charset="-79"/>
              </a:rPr>
              <a:t>meditouch.co.il</a:t>
            </a:r>
            <a:endParaRPr lang="en-US" sz="2800">
              <a:solidFill>
                <a:srgbClr val="5F5F5F"/>
              </a:solidFill>
              <a:latin typeface="Gisha" pitchFamily="34" charset="-79"/>
              <a:cs typeface="Gisha" pitchFamily="34" charset="-79"/>
            </a:endParaRPr>
          </a:p>
        </p:txBody>
      </p:sp>
      <p:pic>
        <p:nvPicPr>
          <p:cNvPr id="14339" name="Picture 1"/>
          <p:cNvPicPr>
            <a:picLocks noChangeAspect="1"/>
          </p:cNvPicPr>
          <p:nvPr/>
        </p:nvPicPr>
        <p:blipFill>
          <a:blip r:embed="rId2" cstate="print"/>
          <a:srcRect/>
          <a:stretch>
            <a:fillRect/>
          </a:stretch>
        </p:blipFill>
        <p:spPr bwMode="auto">
          <a:xfrm>
            <a:off x="2974975" y="1828800"/>
            <a:ext cx="3205163" cy="2206625"/>
          </a:xfrm>
          <a:prstGeom prst="rect">
            <a:avLst/>
          </a:prstGeom>
          <a:noFill/>
          <a:ln w="9525">
            <a:noFill/>
            <a:miter lim="800000"/>
            <a:headEnd/>
            <a:tailEnd/>
          </a:ln>
        </p:spPr>
      </p:pic>
    </p:spTree>
    <p:extLst>
      <p:ext uri="{BB962C8B-B14F-4D97-AF65-F5344CB8AC3E}">
        <p14:creationId xmlns:p14="http://schemas.microsoft.com/office/powerpoint/2010/main" val="15045016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data:image/jpeg;base64,/9j/4AAQSkZJRgABAQAAAQABAAD/2wCEAAkGBhQSERQUExQWFRUWGRwYGBcYGCEeIBwcHRsfHR8dHxsgHiYgGx4kIRwhHy8hJScqLC0sIB8xNTAtNiYrLioBCQoKDgwOGg8PGjEkHyIqNSksMSsqKi0uLDQtMSopLCkyNSwqLCorMyksNCovKiosNioqLSotNi0qLCksKSktL//AABEIAMIBAwMBIgACEQEDEQH/xAAbAAABBQEBAAAAAAAAAAAAAAAEAAIDBQcBBv/EAD0QAAICAQMDAwIEBAUCBQUBAAECAxEEABIhBRMxBiJBMlEUI0JhBzNxgRVSkaGxJGJygtHh8CU0Q8HxFv/EABgBAAMBAQAAAAAAAAAAAAAAAAABAgME/8QANBEBAAIBBAECBQIGAgICAwAAAQIRIQADEjFBUWETIjJx8IGRI0KhscHRBOFSYnKCFEOS/9oADAMBAAIRAxEAPwDcdLS1W9Y9QQ4piErgNM/bjX5Zquh/6/uB5IuZSIjJ6NGj5JQv1ED45Na8t6g/iHFi5UeKI5JJJHVLFBV3CxZJvxzwDryHrWHLbqOPkxB5kDVFHupaK7ZENnaj0S24/FckeIpkizupGKVZIXgC0yyKGdo5KvlSFCe0HzYI8aU5ESUluDtkozi2EpNBI7C/OsfiKhHvlSPod1/fXqPWf8S/wQj7eP3mdQ20vs8vsAB2tZsHVvnetYceBJcn8ssSCq29EAFiOASBfmv7azXHf8UJm6hz2v8A7df5VkAvtVlrunuACrP++o8zHkzsJ5sqURiJnRAsRtlLgMrWw9zGwCAKAs38XA/i7cNzx/DnWWe5VnH/ANfF4P76z+LLip5+YvxHF3762LpHWYcqJZYHEkbeGH/oeRo3WPdU9fOmPAOnhl7vC/l0SwO1YkDDaQKskWK+aB1pfpjOmlx0bJVFmHD9skrf3FgH+3Nfc+dZQnUNv4tE5i8btKazrojIkodHnVtqCfNVGRSeXNAf1BIv7Dir++p9UPrKEnGZo4o3mFdouSu1vIbeo3CiL4rnixd6e5uG3FnJoNaRBadWfVOrRY0TSzuI41Flj/7cn+2qnp3raDJheTGO8rQCsCl7vpJsWFNea/trP+j+vpDDkL1DeTCPfUdlX+kxsFG3a12GPFfNHQGDjvg4X4jEkVxI6xurRElE7lBVpjbra8kEFTdfd7xKJuRE6ibcxuLKfQ+n665vjWie9j3R6a9v6O/iWcxpFkx+yyBjQk3/AEPsIJ2rRvRvQ/4iRZGXJiGOSORHZATRRiF3cEG7288j++s/yX/DJFJg8PJf4lf5tbhvYMWvtfmAeSP9tFqkWD1FVjEkz5AcljIpMbyMFsUo3BiWUeKAPJ+L5Du4GuMokT6pbkC19ovh86n4kg78jfgiuP11r6ShvBB+ODp2sj9JQZY6nNkSh4UB2yJutdijbGvB2u5oNuHiz4GtJ6R6ihyWlWJwXhbZInypIsX+x+/3BHkHWZMOEZpzlEkg3V+ut4y5XRga1Z6WlqnyfU8AnfGEn5yIGcDnYG+kn/mvsR9xZubkNqPObR66qr61amUA1Yurq+a/pryXR/4lRZOU8EcUgVFDGRqAILbRtUEkjz5rxrxPQlzMTMynlR5Rt7srlwSCgJVlLH3I6kgAeK+BxqDpUamGfOx90U25o+zvV1RTKOCCtua2sP2Pg/Nb0Nw+JtFEuUY7cruElLRfGPXXOb11I6pU8lf969i38TWPUPwiYwZbcGUy1Qj+o7dhuzwOfkeNXPU/4gYePMsM0uxmoXtJALCwpIBokf21mWVlCHGXLq+oMpMoNgjcCz7oBVAsFF7f+dE9Ugjx8nHzMuW3e2aOOIkK7AIJF9xagSVC8nyR9tEtwlKc4RaYLCH8zKGJr6Hk9TrQTkASS7y+Keq9+tbMrgiwbB8HTIp1a9puiVP9R5GsoyPW+c2d2MMLsj4KyqQoj8b3NbgzGio/2q9aX0fpkcSAqDuYWzMdzEn3Gyf3JNChz4GhkRmbajLiSQbq9bwkTiyz3RjvVhpaWvF/xI69mY8Q/CKtD3St5cIPPbWqJHk83XgHyCW5CFc5AKFvWdNurDV16i9YYuDt/ESbWfhEAJZj+wH/ACaGqz1L69GPh/iseIZC7Q1F9ntLbT+luQfIr4OvCdc9TRZuFEuQzLLMRslERK/lkMJh4U8WCoNnnijp/UoWgkhwZSsmFIpLNRRtpkG8tIGpV5DCq4Ju+SVOO5TtfTP4nGLdxlGJcqfDXh865zet5H01b6i4Ma9zg+vRJhNk9qmTfcYf/Iu40xA8gjyNF+kvWsOfCZUV49tblkoEbhYNgkUa/wDbWeQQF53w1dhgSIfcgAPuQl9kxU77IUfPkj+nOjdSaOPMx8OAyyRFmV+4tSbdqcigBsLEUCdxDVV6nc3bN3c24rcSe3HpI3Umb4p8X1ohKRxjJ81J9WrK1sitfI13WafwzL4OGxyHfs1ujVjZCgEs4s+xD8DxwTXydB6Z1KPIiSaFg8cihlYfIP8Awfgj4NjW0+Md2W0SFjV03V5rWu3LnElVX66K0tLS0tXpskgUFmIAAsk/AHk6y71xDjdTgGYkoCxxkhjyCo93t2+5JL4rzdDgga0Lr4jaB45WKrKDHweTuBFC/Jq+NZDJ0XG6ZOrSBpkmSRSqxkBfp9zoG9x5IBWyP+JjvcNw+HuBMzw48mcf5gPWr1hvFlSMet1T413JhUpgZEeduYbYw8x3Wz/VarQoj2MrbSKW2vnRHU9x/HGaNJQWSNZYwm5AaoEAFq2hS36ju2n41F+BG2WJcaNYcmpIJpjR3drgOSAWJ5pCRQJ3DgnTomVn7gWNSTGzdkyLtaJ6ccKV8MG8VXPPk5xPhow7iFJGMFCXKN8Z+c2Si5i2azfm78+6+Kez+yd67Mn8tf5v4QKuJtH850A3qQLHs2jhaIIPOm5GySTJaQPlPJAH7cRcolWCLVrJW/aQLpSoo3psbEAfegf8vJ9x+n6SxJVitWoApeSHOLXt7iFZe0qiVIlAMjOeKawFA5Yk8/JOrh8iV0V16EiXqNGVBMyeyglb/PNV+NPWisj8e64kMSRQe0ORYcKUIAta3fSQoReLL+7jTcxOpy5zdqRYhC67W3ExkcHYiKSWv6Xv9/J0Fl9mLdO8WTGWUx4xWQv7RGULCmtuK9rbrU8cc6lXp8mNEUwcozTysgkQOi0Are5SB+WBdEBiTxfjmNvltwrbkQ+Xjy+HFjEMzksZSTNxLco/fTaW0vN1yRXwZDxnWzK52WR7qvbfzXi/9tZDEOpxZ6tJIsizSGzuIjUUW7bo1UABtUizdeD5kCdW/AmHcu/vg9zvNXa2G031u3bwD4+ftoQdPkyYhFn5Rhlidu0hkVrBVadmIIdfIAJBFH7iq2/+TtMr2N4kUkokObKLjkHt3rTd5IE415G6p9NGYp6hGcqKRIp7UyKLCKxY7RSm24UbSrWOF9wu9AYipG2G0YfEeOIybZS4R6qhbNYZgBuJFgOF59uosIwyhJo4smV41VMgmQpaGMqG5a1HmlWqHkkc6nVQqmIMdoVoyveSVSpZZFO0geVJ5BB9vmxelGLBoqwBQjH6YziKRnIpJRQYt/pjNb7/AM+UfIej506AkF7/ACmygVy9w/kFwAlXQO67912fnnS6dGyjCEEaRbJXiM0gQFgu7hQaaipLL8rtock6jla933Ib964JX6qsodoTd9IDD3cXJK6rJ3GVGKtLIO6ZDuZ22ov0heSpNUeAf30FmIn6fYSMfqjYCgcgqr5OdL7/AJfb0/fr7VpuLEgPUMiTO2t7ot8Xtor9B2mxSj2gKWJbfzdnVp6Ex8fp0BzXkBV49xIsAKTuO8t7nksVX3sck6q/8P8AbFC2NG8UH5uRLCboiNiQlAlWCkewE2KCjm9RJ0jG6nOe2rQpBHGoDRkh7Le5ULcMOAWaibH9yLwgkNw24pEZfDjxIRK+qLLM5dX48afkUtLQ5Nq+zXR+2tb6p6lgx4FnkkURuUCNfDGStvPiubv7WdZd6o6LBDmR5f4gwCabk+HF8sN1FTGfFtwLHHjXputdFxMnDiw1lN49UCAxWlKjel8CjxXjXj8HGxIWkwHjeR+6O3IoYAsyLSqbPbUE0Qw23Z/oQ39vcs2t4lFEnEhzQep+lDV+mtN27LjSZG6z6aOxsZos7JEGVGTLGZdknus+EssdoKjg8kFStgA8BxQrswjIqwtGrZHeUJscrVFiOAWABsn2hqH6Rp8YKpCZcbGibGCpIjX7oipQMqVYAs0aYnmjVkKOAKu0AbaMbbNxRl7yP9Mg2kMrcUw/rpV3ZlolREzx4SsjOQ4yCX8xSd6z/Dv1s7B/r486nxp3Exm4jnmBTILWFx1a9jWTYLDkW1XQ40HhQAJjdiB8iVMhh3XLqljcaU2Qq0SRYO1l4BY8yE2OfJ555917gaJAbaRtTcaVDVNzUglDOHPclKM8gUZIVi8j0gVVAINC6U/JPPjRIZEj179PplEX5o2FxC2giWLclCD+eo+j7/e+9WOO2e+XPIOyiRhowr0RwLSmHChC3JfyxYFfOnfw6XqJyRPK9RSgh4pGLOfkSHyqEfa/BP7VQHp8I2YhafHlZlednYMvEbMAee2poja9Ac1RJ0Rk4+XSQYGQZYI4xUhm2gMWb2sVUM5HkcUAQL1bMjFfiG3BRlL4ca4lEI8oqXLunNaZYjXJOjl5e3NdeutS9XCc4kq4ziOVhtEhBOy/LUPmvH2JB+NZp0eDqWzJxyyKyqu13JkW28tH+oCgQ1j2kjgnU/X36tIYWXjtwRhlWbYXlAO9l/SQTVWR40DmRpujzXy3ecGEyxRkWDQBVAoBQj5ZSR9RPnUG5HdjKO1ukoyKlE2yfB7jJvAPlcGtNy+QsaTpur9TGf01PJJkyY2Os+KJlWYKQH9w2HagqP4uxuse0ra7STqNH2tliAs6zP2Wx5N28KFpnUFjYAuhVKrfahqBOnx9s9mGYQyhZIXafYA6XaiybPLVu3WbqhyJ5MjfyHYgszqe4GK9wJysi04YWw8MOK+NNqXLBUrZGAt4WJGci7jIxxTsTWXVZ669fOch6nqagzI0MHa3FoIGWbHIHvnHIYi+F2s5G4KAKFj51YzSypJmsjQ4idpJACqEgkEhiqkEE+8UbAZQaJJsEk7WoeVdaXjho2BRaBKruCnao+pn55058ZXcxhce5HUkydyxHDtBbc1EbipAIo+auuFM5jGfTarVZ48l+aAtHJWzuomnHFV+VdHT616+7oPK6TCuDiwfjCO9IKTcdjK/NOK3hVb3MSAu4kEa0P0rkY/T1hwzJ75nbZdDc1Wdq+QtCv6kfJ14tMiIP+LycMJFUaQbAWD0GILBQN60Btb6fgk2NP8ASvpbHkdM9iyL3DKEK26bJDQMhYgAVfHx/rq57vEXc3DbgyZSvbiCv0bZKKih3pwxIo5NUfN48tPvrZNLTIpQyhlNggEEfIPg6Wr11685/EL0wM7E7RcJtdZAWsAlbFEjkfVfH2Gs52DpY7ckK5Ym993YUpwF/NF8hr4/31qXrHpMuThyxQOY5TTRupohlYN5/eiP76zjD6Zn4CSzE9+VyiGJ5WdqDGmBWwpBb6V5Nnx8qcp8KWPC+iXDdlJ6Iy8eL/bXPuByxd16XE+5oaPEDexWXOLAk47SAdj5J8mtrHt1QFfbSln3H3OXJ5uQbGb9IYxNSr527lstyCKHD3wpSEWXCYz5Dl5JUYpS9wE2LYxttNe4AMLLHkjT9rCrDQoZe0gkyGNCONgFCIbPus0D9gPOs5fJhPXHyhdhKqUc4srkiyF41n31/n9Oy/368aqJYJjPGyuBEAdyEXZPg3zx/p4Oj+6ApsgLVmyKqxe5Te5Ra7lA3EEUwraHRn6SwIBQSkUAe2B722k0OQVCk226ybUVzB6jGMmGF5dkj9tl2lXDflnuIdw3IxB20b5rzyNLckQjKUujL/vz1nwuEqx0AyQNS4TyCUjFoZBXw3tgaO+GhDKeLC/FAFufGhXVYepQxIjR5LM3cm7hZEdoy8irE1qRywU8VQ445LzPTksXVIZccqwcEL3JK/J4Vka7I2EiiARe378Nhy4crMnfJVIJYArREylPcgZO45JHIYKpHiiLu9KZiciVx4RYzg3UpNRJnbE/8W4R6AKNM8FU22Pod17+/b66K9Xep8zHkixsecuZDFbSIt/mGqG1fA4J8/OoPV+NjYyjJyXlmyWXda+0AR8KSisF22K8En3aHwyWidswGTKLXhiYc0ApTtAVe07zz9jpmbidzDjys6SQyxyACPYqe1JGcRSLtBHtG4t55Hn56ZLu7sIvgYVCos5hZMSq22nzxfJqPpit++boPT7n76mbIlmEUuSrdx1uMBG7ITgsZxsWgN3PH0/OmdwFRTArXtojbVke1R9CE7tqkbq3EsQdpf6l9QZWSmPDipNCMhSV3qVtiLZnIsBVWjXyPg3ozO6PPFHG0zq7SCS5BUaArFtQAAbzfuoA88/01ybczjtxkx5yjy4x6iZ9MH2jRfhVdXKP1INDVvn/AD+r+9GqCOKYTuWcdoqNqVRB8kk/vz/W/wBtWMORtNq5Ujm0G9l+NwiWw9VttgCvFebKsH3KCQU74AAsxnkOFuj7jsKXYChgbJJLn6DkzY0hhk2HhUfuSbGLRhXVoybXkfN82CDWnubkNuHOf0nb6dez6nhKyjHRGLJo/Pz8zoPqOEYYHdxJhxRj3CEGQzD/ADNtoLyu37AE3xV2E+BF1LBDQhYJEct21XbTshoMyFSynxf7ftoLpHqmSPBlXJhldIm7QG3hD9EiMx47a8e7mv78Rx4EmNh45wJJXEpAlUxqzMFDD4UlAjcEg+CLOq3ITvcCRfKJCY3BZF/xO1o6Z8qKrSimGvDY4cf+P6+lXqi9A+j4MoSPJvjk2BwY2NctRHJu+Qbv4OvQ9Dm/ElsARLHJCWhXKBG7bEbLg7d4bj/N8tz9+ZzqnabptRRrYye1/LU0CBIW+mn38/s1+NEYk0ON1HsYSLIsy+5jKzFDI5aw/usMAWa7IXm+aO27ufG3OUYtcUjAoWUMspODhIyCsU8aQcSl8lrfS4D3OvU02XGaNzdu0RpsxQHkBYA9swm7FOBd/Sb8aGLD7ixxQfdVfptjvNXVECiSB44m9M+mHfNnyMvaGD+8Ryc7iv5QQg2Aq0wYgf7kaHj6jFJJLFG7uIXSHl2ld7LBmA4QDc3k2OPuaPPGRcNvkSnxipDJEfB476iYD6Q+a6Ry0hdZ81+dvfnxoTBimV5TI4ZS1oAv0j7fuf8A5fOj2kugShJvaHpragSEUAsJiKKMNqkUAoOnxmmWyq/miItupRIpDOu+7AVVJ3+LcgilFT+kp4ckyxiV1ZI0VkG32ON2yQOoBYKKH+x+2jc3Ybcec2o2F+C+npx/TrIN6IxZNHeudNgklR44bOJbCcTNUyV/MoVdgKCACDZOmeg3EmRkR45kxYwYtx3iVnJ3BWBcHYALBAvn+nMXpnDyennMISN44zvde5Z7vAaqDWpUhmuiP9RofBC/hO/iHt5srdsokhsbWclEjYndsO07iCdpu6OrntzGUSQS+JxjIeW3LHKXPu5VjlO5e+kSMNNcbTqR4K9vYxqxwfVmdk5/ZWbbDGhazGpb2vtFiqLGwT4+dAdQkg6flLBgh3yC3Z3OWdeeXO239wKgWE/zeNSZkhjijbEX/rwoGS+zfIhO3+atFa7m5jx+k+ANE5KQYefFITNPLMu1giqaMj2XQCuWCkkeAvj7ae/uu67m7CPcOUIYK44l8Twj2Erx13ojHjUZPmlzm+uP+UrQ+SoV3LhhJf5plW17po7cYldobk7SR4Ckir0p2JuzZ5+Q3IJHnweQeRQJDUFHns+V1DMzmEb9lYDyHUlVDKRGqpxvaju3fHBvmtE9QwDBKYWNEGKNbK7m3RsFYIoChe55LXVni/KlKEdx2yRJiDJi2FnV/wDaBioxDRSnKqFxf5+e7ql6VFKkdTyBm3H3cKAPI8/I8+Pj9tWUalxsCmUHgwjlX2foZ+Vh2eQqEg+3zfPY/IJ9o3lCfdSsqlnRip3Lt4UOLDD3EXZKOJJLGB2pZO5CsqFMokb0BWx+oWCv023kDTuk8fqGbr2cPdUx9SQIu/z9fz1+2o3yFi/NZll2kqcAMrLFztbzY/LIAsqOW8jXJPS3+KDv+zHV/wAvtMzABU9oaoxs5/tohsrIi25WLg7CVdJVJO40QfKk9pbU0StN5IFDUud6L6hkTs8eQyd4qZe1MVVPaqkFD9gNtqOaB1UOcZDt8SWU+Ix4tfVHgL88X+dVfPem04br/wBbs9G8Y9go1q3TMLtQxRXfbRUv77VAv/bS0RGlAAeAKGlqtdmnayr1X6JzpsxvzicXcJI/cFEZBv37aZyrcr5+PnWq6r+uZUSQsJn2KwPI+rj5UAEkjzwDpWRTc4xlKN8eRYPrqZQdw4il+nesxfDvqMhmz+I0LotiNxG42nwNl2LZjZoLxqo6bIvYD4kRkeKYs2TNs4Q2e5yQacJZ+RyxPC16Ton8OjjGTKyX7oO56lALHdYua/aNqH6RY4+ANef6LmHN/E4eMyQ4r9zZIkdsEVArH6huViNovkAjnxWUIu3/AA4VJhtRnKokIFSuXJPmli/lO9c8zNyxckLbeqK8GpMt4keWPuEwpeW2SKJZxuYorABCDQrbzbAedEeq48LMxDlo4sICRGN3cb4pb3JJZ+TxXPi9T9Nz8X3dNyAaQkby6gPIwWQbAfpYA+Dfj51X5EON03INRHIWaIrI21LWmBCUWAYmgbBBFL99PZ3SO6OxuLILIkCTu7aFyBxHAHH0gNLqZFx+eJT5WuL6e+fPvp0/4Tv4eRFluviJnJ3tSryJHbhd3ClXHDMCB9pJBJLFkRyFclJcoI0kZ96ihZ27KIVfA+xa/AJfkQyRhoHGNBG7GXGZ/cQ1odnJa228Enn4o8VGX3N3aUMzLJfaaMh9pjdQ267DsDzf1H7mlHFSi2xAJVG8cuGYNFjkbPlbMaH38+M+avv/ABXfvp0s7FhKtSSoGOIx4UxICrtL9Nnk+dvnjUMuKlZrRw/imkCOZpFUJTc0u5gTRJYH9+fA3djI44FWl2BR2UoscBuPI9oYvZFgBlJGrAd3ay1GGMzyhdkY3HwgQXuC1z8ijqo/KnEwViv/ABRI0JYHKjq36W8Jz+f1/t+3erLIhzZcqFDkQx9pFlkEZsBgfcDGxH1fLMaCkDi9A4/p3Lys1pxkR1FNaOv5vc28gUGASOjVXfnxQJgysZQjFsNu7kAlXgYyduMhOQAGC8+4rwp88+A+fpa7Pw/TsgsWctMJHcKQqgB72+7ml2qK5X7aks2pQNxhHiRlIhtsYwiNrxyc5XQmTxptchS27BUVfvjB+2j5uhOcr8ENxLMckTAWUkUBgt0V23z7ubofOhOl9Dy8PLUPkoVkDlppKUsf8jxMacksK5r71XLD6R6j2Fh7sQVXaQv7wrhgAq0BYKkNyb8r51HJ06OSHt5mRJ+LiEixrGzOFHlVW12uXoHaw+VHGp2P+THcky2dyThJRIEmUH/9mcFryTouq05w4gSieorVP/j6+1+dFR42bHFmY7SxTlFupD7mVhchCX+WSpo2dtkHUcqrHKkqxjFmjxl2+0GKRm9qravwOSKJv3G+ACzUiiapvwSxqv5eQJ3K8EIA5UgFiAeWo/YWfHYF2qAKoKqNsaR0bY+4cSIVYMCD9QvnkarN25cChHPysFuDxRijkl3XjS/t+vqPTnu/TT1x1BeMlo0mJjzfkiaQFlEZINK25vAK0RzqTEyJB+BtlxUXuqdze9lUkuCGUAA+40TwxrwAWGugByCBSm+R5bg0SCWFg+4gEqDQB1IjbTvjEYa3CHss9vNITy+4n2p7if8Au8EnTRSqu/FWYjIiJfRdF2RjRTXJD8/cX+1vq59gCEYqwZksmTI8kxeMMlxySFSCpWv5gIoAD2hb+DqxhhwcPp0jPKQJ4wLFIyg0e2kZ3W18Nf7+POlGpZFGyCfDxVZpGjoGRxEC1Uy+6yDxw3HIHAiwcDG6jPJM8Zx9gSNQoS3RQfkGk28ChfG0nTlP+HId1ht45SIbaEY4jH5embmkwVjSD5h4jLNFo29ufAedd6T6hgjeHInZYlJGNGjcK6UxEjXTAEAWx9oJXS6t0/Cxs3Hm7rqjMzUhICAC6aVTxExIFH+/AvVzk4/T83dEknvx6RSrKxC7V4IJ9y39j5HnyNUOB2QJOnpjAsHl7Ep2hSSpPcamDIDXjlSAv31ns70d0m7e5Kk47kCEXiNsdy5Yq3k39LJ6NVKPFLiWNxVq3/xxnrHvWlixRQPmpj5vb3R714ADEi2YMb3ME9pKDncpOiZnN47yAK0GOGjljO5GZrVUYbOASx/qS3NCz1s59ymY46SxjtTxrHvYxMI6faCeAD4BoD5NgCBI+3xSqyqqtSFbMZeiyWVYHcjcgeb41bcrlIy94jlSMZCxeMhBenEiku9LrB+nfuneTv8ApqaFSC6s3bMp7ea9X+cQWCRKCBzuriwQaNca50jGZfwP4fGRK7lyzABmUH8w0rbgHFt44JP6Ry2E0Vrjbt2n5UB74O1ivBYlgGPNcAC4xCLUGKJ5NpjRZZZAxkkJZiN4Ue0MbIrkmr8FSj8SLGXn1L7GLJzWDjl5YjitA02fnof39O/OjMQZlZWS2ZGAQ8Se4FWK8qVkJqMkcKFHAaz+zfTPobJZZHkmCLPGBIirexb3A90sAXHzwVILD7HQcnTscskLwy48cVmWZSxWR9i2DIFNknwyncarjwOZvQp8o7MTIX8NGixRGVnJWlFoEq+LHJ8gjzqt3eeDKe67cOXKTwgllfD2xjfzACj0+mlGJdESTVBaNfzOfF/vqWHILCR1ZYp4lGNGjbamU7edripHPPCmrXm9dgWBcvFR1kwpRFTbHQKWI3BNwJsncX/7io8NohsduoTJjktjT4fbDycOCxe/YnFANGfPwfGoeneoEl6iI8yOHcq7YAU53oxDKSSbc7vb9uQOfOM5Vs7kgQjD5iNLBlxIxRxOJEsey+9WHzRL7ce9ZXHTb17a70roDyx5mMmaskYYxBFsqXJ3OGc+5VYHwLXdu5q9es/hx6czYDI2XIxQAJDGxVmA+SXHLDgBbJPm/jVXi/w9/BZq5DTuMe9pEd21kbFlFfSDY3CzZHgE60uCdXUMpDKfBBsHXTuQj8ScUhI5c4pDjIUz+eutdqEiMZtmKq7Pz/GpNLS0tPWulqOeBXXawsGuP6G//wBak0D1LN2qyI6iYqSimif6hLBavt+2pk8Yq+C9F1qfMyhGjOQSAPA8n9h+514P0x60xcmSdYsT8O7B73KqsxQncHC/S3k1Z8HVB0STqEGXMsvdy02l3cEKsga9lbjsSQMNoXxQ+2gMKWOaHKyYmfGzWJ2juLw5TbsRSB7iVKP5Nm7HxHOM4zYJPbltDcfqjKTxLj2l9/b7awlNsHCS89Iej9tA9O9GLlZ2fHPNbLJ3ELLuuwvlfvtcD7Db41dRibpv/S4sC5CP+Zu2lalb21sCvfCqbsedRzdK/ExLiFe1n7g7tWx9tmi8w+v22poseP21PD0HK6fERjSxvNPKquh3MDStRDM675PivFfetOU5m3HY3JQYxqMY3wdyXXKMzqP9MJrIDkzBFyvZE7pL70NiY8S7o8WUZCKPzDMSGhVTtHaZjQcW114IQkcafJG1klZATye4jCQ8Gi5oqzbQfpYe0UQ3Gpj0iZjBjy4uPJdSzS7gCaLA7tgG1huFldwNgAWTQYAIWxCrS99hHGWmawpUKFvZxRUXxx4HjS5C9331wzV3RGXSkqIxj9NyGTYV+Z/yfbt81jQZwH/EdzuNs2le3XG6/P8AX/5+2jlyAttuCV7iw5IANbigvuBTVq1ABgw+dOkP1ECyF7m0EMab6VHFPIHrclUFUAC9TwhgRtEkiLOISYZGBpogjAxmyvuX4I5U0aFgfN/49Qq3HaGcPvnR+fnnXMfHnV3/AA23HyPqdpTSz1bK0aG9gvcSoHAKg+NB4suO630pNmUAAzbglxH6zvDN+oJxV8/11xkTY35GTJPiSqKZibj3s4DBTRXb8LuJsEHzqbM6rM6R5uDjlQ0bCV02F3AfgKpAMiDaT97sc1yucbJc4mcSlKNRUuKxjKTOMzxJSLgqOimkp+wOfCXgE9uzQkXUetNKcciQKgDbzOAOeB76thxwvJFHjREs0CFe6qjqjFT3GIIExIERL2CwrZ4UjnwedFdQ/iNImJG3b25MypQWIMxjN7XAFqpbcPaefd451EnVJMaN8jNxg08zpGjGmYjaaR9gJB4pVU83541pPd392o/8iUF5VGJ/DVO535hVoOErQRjHMBMZcy/+vff261JPC6SFpSHmjFvlKN8cSC/a0X0s/wBXnkWp+NQE3480BRNsARYB3UwNG9lUu9VHk1zBwkU42OsOWsjgTTjf7iF3qAfdtoMRRUg81Vk1IZHKKzB1MqzSqsjM7s3cVgoiAAvalcj4PF8azEklN/8A8dN01GUqMLQEYiUHzKInf+fb1D/K/tVbi4LrLI7TFkf6U/y15qvN8/73erNYyLNSigdzRAh1XndTttRV3CnsseAQQooNmT6gBupLCqQWZWG1ALBDyj9aVRCx1yNdEaM/C48u2ftFGZomIkQKQYySBzzwG5U0PkEpHG3r9PS/5kjk6Hv7Xoyv59vGfvrmTjpvCTOkUy7ezBj7tkpu0DUaLM48cnbVjUj4T9V9mTEuOIPdH7S+5n4fgqm0DaPg+Rp8PTMkI8UWNBFJA4aJxRYqzs+1Q3njyS3IPFHx3I9L5PUUiklljXITfGFVnQKocjhwze4kci+OB8arlxmJOMZXUZSkIS7piMmZMzFmyT9DRXypSnkByffFV5DvUbfwfxBW2VST9Y7N0f2G728fH9/nTJ+ovIhx8iPs40NL+JUtYSM7Ym4UbQxC/r+dBYfogZKp+HnJWFDHM7yOgkfexJI+tyLIsjkUPitW83TcxO1hwPFJjxpGSStELuNqwZjUfFAhdxHA5GnLe3d1j/8AkThyt4xxtsa+rcfEo+YxlhE99HGMb4DXly37GbH1TrQ8CnarRXJGCUiliP58h5JEgY2yfUT/ANoQjgaiaKhQFKPsrKoHPgMAQv1AWWPB5qgJc7Gc9+VsTHjWMdmNu5tA95BbcNt/Xu52kce6zrjRL3GRe2djrGe3ZVAYtoLTtewBv8vN/N6gkSyeg9xfSr4ylXY+IHKgiaET8f8AIej7tXbqt6ZiPGH7krSWxa2A9o+3n/5441YJyNg53WvbUbu5XueMEe2F6G/eptgQx5GlEw9rGgtsSSDShF9xYL7kUttVGB+lVBs6dLBIY2GzJJMEMyGKXeN6jZfPyR8c/TwCfAoZk1+1efViYpascYrDoyv5/gf9abM2yENIVXA3BZMVmuRCWJAJNGzKN1Ej2/6aYVmK7ukApjn3OqyiImbw3FkH2hOd1c/e9cbq8EDx5aY0rRZC05cll3tIfpJv3tX1FQrWAOb1Lk9WzcHICw45GPJPthiUIyku3AccGJmPn4BPnjVRlKExhOEJ5Is5CWNSgxiovknJZJ23oSykU8gJ3021+oY9tC/w5WeTqk08zENsjEsZ+XZzQP8AQoTf3P217HB9e4h6iY0xD3H3f9QiqTSkBmfwyr+9m+OLOvPdYzDM6vhfklHAypo1VGW3BJZyKkVVJ8bgL8aWLlQY3UAuNE2QZkXubZVIAAL7lJ4CDcN3u5JAFHzE5zDf3g+eUSVPykOKRkTcZ8kfB6Y1cWmEbwNet2WV7e/trX54FdSrC1Pn/wDo1JrJPS/+JN1B5ZJHiVGKSRuLEpIBpVulRQQQ4+/HF61bGy0kFo6uLq1IIsfFj51sy23cnt7cuXGhS6tLq/OtoSZRGRV+HUulpaWnq9cZqFngDWQesvTEhnfNXK4eRbL8oi2FBjZOQVHO3knn5OtE9a9MlyMKWGF+2z7RvA3ELuBalsWSARX76yw9Eiw2aHqD9yOQK0aqjJbKSC7p3B4sUVJ8njxqY7tbsTanI3TJGMR5nmNuDF6w3y41IOPlXr01YPGyZ6Spnq4yA5/M5ugFACrQ2E0KbbtYeSToSPGaSGOOdEmH4h902OV3giyzbVUn3jcT87TX+UjkWGAvZXGiRQ++DIyW+sBwwskkncppVNe36g1G+LtapAIhuYOGSN02sV2Ook3qeOH4HPJoajl0jdfStLiXKOYRKY5JHLDHPZrL19+/2p7fOKx51J+Lc/nbx3SC6z0BeMpb8srW0SUSaoHk+7UeJ6TkycppJMhzFEyyR917kSNqZCiX5JsBzR455BGnRy0QR5BVr/7lACkmq3UNu6vDNwTR1xV9pQNIisE3GHaJCqLQAYvvJZmCj/wnjg6Y/CecA5AkVjdX9jx6GFZNXLC+rDdPdNfn+qLxpfh8RcrMfIy3YxqVO5mDKjre0SLX0X9C0SxBI0zp2Q34WCWGNcaKJ2E0rMGYKRzQ2XW0ruA8EKBfJ0X6Q6fi4aS7pGeaOP8AMVom9it/MJ4O9/IIF+T9+AvTcknU4pomdo8UbpYxGqAoDKO3GTt5BqyDzwRdCtLECUIvI24QlJY8YALy+UBlYtDh/bT7pcclDNues+Ov00TGsavtLGLFhbuY0rf/AJJSB+pr7v6uBROzm/kTIQbMZctXx8iWXvNKqqeONxO163e4cD6RtI5BBnjIzW/w8fkrjSPUg/MMhi3E2Dt2btzXV1VakhyhN1GPEyY43THISKtwI3RDZI3u9zcUR9PnjxrTaH4sIxy1zLalLbiWTHxKbXKLhImMamX0q/Z9BfH2PD76socfMTPyUWZXUp3D3CDtZrVR2lq9hAbcK9pAJ55q/S3qLJhyHxMlGlCKbqiFFbu5GSQdtWdg/pVjmCfpz4fVgYqRXHdQHcd0pJDRrtuw5ryQPcaPxorPyDIxLFuS7KHVAybkKMoCsGXawA/8w8/PPtSJ7UGyUZ7fGRLbCQl1mqU6/T2TVyKk4pJWU4z+fl6jGU1d4MO4AJBMwBC41j8spVGTgHaQT/3DTuq9by8rP7GODEke2Vd6ERhAQQ5U00jN8A0R/wBtaa81sSfO4t/cjbd1W7Z7N23wo4BLNojp/UzjMZl7Yrl2aN5N21QqIZN7EFiGYcceaN1qpWEvhkSUosRY3Q1gxfVgdAkcBaimruhvv8/X986LGLkvn5Hen7UUcJNRsp/LdTfsNmPYBZ8MWKm+eaXpb1BE+MjFoJSs+QyqKRq3kAuQRtblRZBCgXydE+lfSzy58j5Bjk2j2Mrh1LyFhIWPHuAFbT8NfzqHpuSJZ8jAgRIsdhJIRTM6VItVbfqbkg/uBXGr3Jw/ivJdvbYcpJxiDDi8YBmRdnIx6Y0gflx80rou27vL6etamSOFHEYYnBQmZckEsFmsEgyKKoNvG2rO2r0J1WbbiqcyMOs0u/8AERttbt8EuQEuwrWo87QDwwozqwjZekn8xe4yjIPsYFA8n8v3Budy/UOOdM67mt0+XGx5GaXDTt8OiszqybQxpbPbY8AeQObOq4zjNinzxjKaDUuNSIyi9LNWU4v82aNFxTDhaPS7yP2oB0XjYmM3UkMGXIvdj7jLGxtgBQXuNYeuHHlgvyLvQE/pWfBkJjyjHGfcAllHdjUfcUqVjs+SfNfPF2HrbouPOyTiftvuRpQLDDxUiAe+yCLAA+eRzqEsQdxrfS7mAZNxS9rEMzbwylDbKfHnjWZInAyThuQhZLbCVlZuq68576cmm4fRF6bM/nX9tPUMtxxs8O/dEVjI3HKAZu4pJvYT922/BAu9c9O+kXWJ8mXKKySxEd1XDOCKtpGPAVCPo/b4q9NicKQPCjYP2Cq4YDze0e7jcPqbkihoPqHS/wAREkTPMqLtG2ML2wFO+VpERrKi9vIu7rxpTHhOMOJKYRVjyozfr9qbCIZqOiKWXdGaHz+f1++oN2EmDGwkaeSWUSBNzR7mHDbgbv225kYE/TX73WUgaRvxFY+NOiNFEh9zsoDC9q8PR5U8EBRySdRdV6ji4vSz2W7pkYqrtGf5/wBCmmFKqD3C/Ivzda7LivPirn5Lu7QLKVT2okioFYk0tqzMu2xxQ4GtN3chL4m4yTbjucWSVXKIHCAVcZBSny/fSjFOMayxuu+m8vpn9dQtJNJGzVtzpgsT45CqezXPsflP1+4sfpIGi+n48cmdKkLSY0iQ9ooqrRYLyV3FhSqQy8e7aDwRysBHzZD1BSI5IqVYCNybgGkUmS1YjcSCKHA1F6OWHqSZEk0KGWRE3sCQDGVKlAC3BB+RyebJrWe6ThDduNShBZxi/NHl8sQ8SjVyRula7040sacLh9ay/Z9/bSxcfqD9PYK8bFZSEO7czLGfCOCe3uIDqG5HHi707pHrGXIwjuDLLvVIp2AB3MaUSC/jk7iCPB54sD0jNLjLkxMzcMYnCKWdUFhZzdIpHHNnyfFcFNIdxLH38BiAoNhGjN7WIbj3AFf1DkXrXdSUpixnCXGZe2CSAu8U357x9x1JgOxLPqsr86/60uypBjG9YpQyskYt5chADuX2ttTgUQAOORojCkkEmLt/D4iJASQdrNsHwR7WHw9eAVP1G7FWWjYH2FWRwoIVbsNtAbYFsCquySdM/DqAUUYytIgjHciZRsVWLyB9xHua6INmgQbA1nKJLEv7cnNW9SLo7Rkpdl0UNZP9etemL8XRpuPjsuHkSnPXfPuUJuOxzG54Nr3Ax/UxCgWARQ17D+Hfpp8J2MmQW7wFoaVNw8GNT7vBIv5+fivKZUOO7bsnE7WNGrIjRm0lO4ABgrLvFBirEAVd3YpkfpGXOZp8TIKRBgIT22dxsCjazb6XaRtFXwBq9zfePPf3JxhyVojMlN6h8oPyGHHeiBUghEWq8iHlzfbrbtLTY7oX5rmvvpavXZryv8S48lsQLii3aVA3u2jZTXbfAuv+NZ8pTDT/AOpxxzM52w8hwE/WtyqKNleFHOth6w0gglMIBkCMUB+WAND/AF1kPRs/NcHNyYjJGkTuiyN+YtgHeqBTsWhyOCR4Hi43Zvw/h7k48FA224s5PXzGQMfjrCcfn5RG67M0fbzpLiO6x7yub3AGhxw9dlStqxBbikpCKHJGnyOzMWLO7Nx3GRlZ9pAvbRULuIRdpBJPusCiI0heGTJbDkE2S4SJkJAAePaCoJJj3UfrADWSeONHZMXbZyU7UUT48YMkrvSg7zSLe6/PJ/SeNQy5P1cn2YyukMcW6vEflt43K1Kyr2r72e/k/fPnVRk9OLzxy9xgEDDZ4BBs2f7c8/Yas4oGbgKzEngBSbaj4JpUcgMFkskEHjnTRFtpW9u21bdxsCfqkA/lI6ABCKpubNk6Lwehrk70dlRzHex1TvBi5cMhFb6Bu2Xnji92iaRjKXoXgvB2+4efXFdmgtQ1z/AXmxxujL4y20aoytMZPlZJGOxm5cf1+eOSfQnqEZEEkIVoSqjaqkXsRggD2v1qAtmvg+PGq301hZ2GclBGchEWh7tiysRujIu9sgqm+P35GhMaSGbFd8djDmzSE0sxUyMzKxUAsAqHlWBoBqs3qJxhvRnEScGEWLH6oSni2N2ld9noHRQsU8Nt30h6Pj2/rp/8L8c4/UMmMnvFWnBY8kVR3fsW4B/rp2Ib6rkQBIj3WWMzlSZAGjG9b3AbVU1xXHm65m6hC88SY0alcrHIeU8R2vJ4df5pIdL+/P20586pMSTp8au0oKyyiA1ISiqwJKgrISSxbhtvJ4OtmEd/d2+Zy4xdsBok1cd1ccYSTHhTzqSTGLTVvJ9vWNeU0svCixGfFhkj7ZQSOjsElYWVHZb2gGl2+ODXgHSkgZbBV1rghlN3t/UwtXcKQGewTuAI44kx+hJ/i0jZE8UrACVUqi0YJCIFNgKCCW5N8mueAJOpQyZc8WLENsakoYow2+TcHcCRrChdtWB/mq6GsNvdNwgSmSnKHOXEwfd6r7B1fqtSil0UDRb3+e/+tDQ9PKztMJGO5QNn6RXNj+tf7/OrNGKsG3MhTjuIjMyWShYKAFK2CpDE1wVAFANkTduC+7dwu33b9/AKX/NEase4TdkDkbQQ/ofW8c53akB8yFCS6Ry7mH5ZRv1AAtXg/byNXuTIQdyV0FtF0Y7P1/a+6TSiMkNd6JiNPM8WPIuHLEyjIUEuHJ8M21toNbhtN83dCrh9PZCnq7bYYoQkb7dgp3Cuq7JOaYAUeFvgc0NS9I6D2uoZH4XIjbZH70okvvDNFG3gK4IrdZq6+aEOPlCSGeTJQJmSSlIpeyVLFmT2xkD23ZRjfn6jzep3tk3jc2+RIuJCcf5ORykyit8azbyr1o04zY1KqaVHzWCnruvS9Deq8Q5HXYhuMJExPt4JCR7t3P6mC+fHu8aufX3qMxGKCJGlyFEYjckbkkeq2cDnaTfI8+eNB48EiY4wVQtm/WW3BrXdu/nsQVYq6DyPNXQ0Lk5cMMWJKpOXnKQpLTFiZCgXYwsgsd1KfgCwSNb7v8fe+Mxt4VGN4GBcdyUsfLMzE6ffUnyR4ji7X1tzEPUcLqzk6dNARK6ybwu5s0Dc1cqIwhZtxAAQ8nyD40JsKjaBsrgqA3t8WPcAxILgEkmixC0AQX+oOkZuZlxK2/Hj2iRXVtwQIRaIRVyF/JIHHPPA0T1TAEDrGr951jLEAmSVpFkWRgV+iMkDzX348A4wnGXGJPnLjGUmJ8py9W67fAALgq1yHLVF0X3j8++qTA6aUklcyMxlcNR8L54AH/A+3g1qxbHscq+0bbYHYFF7ULyNRMINhowtWLsmrRju1X3+FBUj37j5jLDbJsUEOjcbrbjk6lzfSP4rGLQTRCQO5UxoBwW3COUAnaCb8AEDzfI0bm5Hbg7k1IlW1dD5TGP633gdERk0d6i9T4MmOi5mRDvnRl29sBYkUEbHZT79oLNdf7DnR3qaUZ3RpGR3j2RyblBG0GMB9vj6WAHz8/tzWz9SyYumKuRjkxSWpLyAGOJxtogXwW4Bv23dVqTIxQzwDAZjGi75sfvbgvCEF0Zve/6COTyLA0buybhKMpGJkYbh9MQOaTLx7Slb76cZsaQerR7XrH+j9tHehGH+FSoSVG6u8PNduy1+LAH+h1Ueh+mpnYhikiigjjCy1CpG5zYQksWs0W8354IrkrInilyI80ezBO2N1YGmJYna0CgimVkSyD55oDRPSO+Z8qDGC4+PtDIzQGlbtgK48FkZjSjkUCRxxqt+Upz3f+URqbHlEWjaYd83yo8iLeHrSgUR27xdP/tfp6V5fbQcTiXasbJIsJaOJY2AkQJwfxCEjuKoVQV4B/o1hSIaHkA1VgrwfAAI9o5sKC1Agc1w70p0vDgxZ5J3hlUFo5OT7Cje5mPDb2YcV5Hi7rQfSc0ZEYlCCHc7q25BGkdhe3uPLyXsAC3R5B+AXcOcoQly4hyQeNuau218VReMWGlTQpV9C5/Pz11H0bp5gj2GRn5Lbm+L5PjmgBdg3wa1ZpEzbkVGffy0O0hZdhoq7kKqMho+wAMAPvqCWtjMQVHbdiGBJQlSiJKALjdi5YEVwV4pb1Nm4zgTN2pGMZhyFaOckcqNxAPu5CsfBNVRutDR20erVdhm5RMd93RZ2OjL+f8ATqKSdIUSSZ0fEsAYZIbsvtLIDuYqClNZKjnUWbgzzr3+nBFxyN0cfcMZLiw5UKNnLCrBFkaLx84Ys8bxYTrFliJa5ve1naig/l3uv3KA1A8VqXpM3UcbOgiCVBLMQqxndEiEl2BUgFCFBNgckGj8aIbrHcJbe5GG4iRlJJrX1bbGPylPUsyTtu9NjyKlFS8nXf8ANbn7mtV6OX/Dw93+Z2033/m2jd/veuaN0ta669LWb/xT/FK0EeMh7czbGKe0bzZ/MYchKF/N0fmtaRrjICKIsfvqozltvOFci6Uun11E4Ezi9ayDqfTsndgRS5aKvhnQiJyymwwU2CWNRhyfg8WdDnHRsnNghjaed6YSPspWVxYs1XvLFG83ya23q/8AWH8PJsnPjl9suKxHdjPDDavtWvBjLAXXPJ4qzqm9Q5xw+pxx4yRRyymKN2KWJNx3EkAi9qkgEUb+ftjUg+HF5cNqMlkcdsYy5JxiHJ7w4/fXOlNyKuSYy5KM+PXGocf83t7WEhl7adRJIAQccknaige42h5A/pqPqXo2PFeLIjy2ETTKGZm7nxdxOvO8BeFN8D4rkyT0ISz40M0irKqZDnapKhGKKqeLBqzd+P31XvgYmC7Y/UD3i+2SMFAuxfcpYqXHuJH1LzQ+L0tmf8WLsSnyPmgFHxINXyX5SVY+0Yng0pHyvMK8+z7e1/1XRUUCR5rmPqFHIiZwWp23OaFkgKFsEgOAVZQOARTIJDLFi94JOidx+5A/vG0Gjt2jcDe77m1B8WerFLGiRNFBjGI74Hm97PRbjksS53CyRx4o8UyYA2do9xkZfyRG3vUhh/NWT2tV38G9K+QJK6KjJbccuKJCOTkjUsMc6HC2fc+9X5e69POurOwAkZ7fiSWVODPEaHaobfeookDbVCj86bkRAIuOZBAiZQCRRgtJtPuUkh7sAg/vQB8e57TWxP3JJN8m7BN8clDsJ8kVzYsugkZduzduBLKkexS0hjEaAKRbeHc2SKIPN6ZR6YprxhEOkxkjYmWiN5Xf5+P3+3eo4Z8NZc2eSKaRN3bG8FwxkUqV59wPBRd9ADnjjS6B1bBw8QO6FJZI2XtE7m22V2xBKNGq3/exYrU0O5yIlyvysdt8/fSg772ZltgdyWACPA45IIAY2f8AiJBJ1GEY2OibIyXK07G9hcooohTSqB4/fTeTty22cyIBJijxhEwcWMZDuNoB1nTKskBeUvyvvaYP66Aw+urHDHkSwypHGVGJEBbUxXu+L37aJ99HgD50Z6p6jg5IXJSPvkyoJkQ0teSXRqKvS8LY3c/YnRx9b9JkZsQmERqi7TuIXcC17ZP81Ec3zZ886HxepNjuywQpJgzFGErncvFK7s2wo6KQeDX0+Res9jeNybLadywbifKSg/zLPHL+aVZZXqpwYgSCvD6Ppjx4PbTd2M2akqLkRjIhcq6KyjcxI4QDeV4LUfaGA8cHUGA4MGMrETxRrLMVHtlTYeB/MBNMV+QTx8LZnqaPbjnJeSWOpMftIDvoOCjNQWyPAIoCvq4A5IwY/qZbcqHKsQrurlbWirKyup93Fj/MKteVMpcsGbtSpRsSEbuKeUuxGnU9YCvb9R6t6fY03uuo3vJci00uQOWaJiPyEG024XaCtcUDY12ZXjheGNo8RPxIAeR7k91EMQRQK2tWRxQPA9zTKTfPuO7kHklgQxv4LXyRRNKONp3OWTad6BbVmYfkB7kKbUBYSPIPb7ySDVi78aSY8euerpB6kYt7HjGiNEdA/n7X6f3y93epIFifNlnfqBHZC0Y/aw3AqeK9y8EKqCvk/GmemPRynblSZdDc6oysEj22UYNvBLMwBBHxfHIvSaAsgiMMM2Or9zIng9v6y7EAODYHkD6l8EXQHx+jwdRfZgN2I4VuRFjVuXPDKAxVb2m7s8DV7k7hInPcNsTmxRoiVCHHjGQvbjF59lEycQXNXZ323aaPi6GkzPA77MRFP4aXuBCWZqdVkYhmJ58gjj+mhcP00mJkSY8mYyJJCFSiVkIc1TyAbAtKaahf9rJmR/C3JKxK2S9RIY4/yw24Fi1uN3nkLxXCj99VcK4sgECRd/Pi9u6wu94n9y3v3LGAD7W4IH76y2N03OUoSmYTcifLEi3U7n5PqkGeSurnFjQh38r236Y/Y9q12BjHjSJHnxntT8KQArANsALEEWW5ISxajijqwztxmllFQzO0cSTxtuiYEbjv9pKErxdce0A8XpmROzMzSLBCzqYp4li7kgA37XoE+3kGroCiSeF1C1gtYCtVPtVU57ZRrCyMtEEMAVPDf11orN5zbU77uyI54RuMiPfzRSXTqMGDr+3fu5L9nGuvArho1jIRlbtY4aljmjF9xjuFKy8iyQRzXg6c2YjytLNO5H4MWuMGAUNxQZWNEFgw8VajgCzGGuuARYIWrB2ilG2+aDFQDdChRqy8sSjL3ZlTagkdCrBIY1IBKqoYb3uqFkc8jjUsSRS/5ciL9M81Xhk8cPjTGm/z28n96zquymxY8KCM40jSuUl5ABQBipKSVsoDcABZJNkfay6/17BghGLDGZmWW9q2XWQWu6U8KCPGw8ftxepk6lMCczcuRu9kEDAK4G8+8DYxVwos1ZI/ygDTcLMxUbv9SEcWSzGXtu5VWTdSPsIDN9JBJ8lbrnV728yiz3tzcIEmUuKS+bBGFBGRwKvBT76UI0hEitUXZjy+e3UMiSSAICDmTMDlwtW0xqpI3Kw2gUFO1CbF/vqbEhhnnz9jy4jbChFooAUgOxPIs+w1dFefJ07H/OSbquO/vqQRI63GBGhK2LDElWN2fP8AStP9IdNi6ni5JeFHeQgySAe5wy+3n4KFeAKrj5HOM2Xwt2QZhD5iKkos2NEfEoEQqLddGrK5RPVxebozforefbQpxM5+mxMssbFCz7ENkgf/AIxL5RhywWvkAnWhfw+eaTCilyVIkflS4AfYfp3/ALn/AFqr50B/DT0hPiQP+LZGeTbaLyBtvknwWN81xx5Ovba7dxee4ciUGXONxBGs9ara26CSUhXamlpaWlrPXRpaiyN207Apb7MSB/qASP8ATUuvH+uvXowHhQIWMhuRgLEcfI315Y38C+Ax+1lSRYi0XQW40mRHK6nh9axQvFiZDH8WbBQe6wqlu5u4FMBfwbNVxryH8QfUjfj8eMrCIA8R7jxKz7XI9yu4Oym9vA45N8aD9TQ4+VmY0kWSElmYMGjG+ig4dG+m2C7dpPPPnxokZUsWbO+Uplx4UGxu2rCMFgVoUCWkDD9wR8DWJOMx+G84y2jFJMlKXEQfqr0P86ynOS5+WpfcQz+mpPXeNk5U2NFB21HaJcsDVByDe3k0dtDxbHVYZB09VgyYBlSy7nQqjcxChsClHY024/b3D76Gwp5OnwSSRAvLmhWhMf18IPr3UASGv2liCT86M6VHnY0E+XKokPavtEs7pbA7i1gGhdoP2NmtKe7/AA4/8fc3YyjiMISENxMfFszEu8epnWJG5MyKPlKuPnj765FiEEIJ0y5du95JTtMAFbnQte1txX5NMq3WkyHztkAYBrkU7ip4VpGFhnI3EcDaq15N6a/T5jEofCQy5UxLsGrgbZKYoLjNK1hdw+w3NpzqiyNYhS8lYgkdSPtEZRAOSqjn7Cju4BFBm4TuUZcu275XVlqBV8ZUpgDOWxKwlf0/Ozrt1WDpIM4n3MW27QN3tqyb/c8H9jX7GrFPdwAp3XwZEUNwHKlyxK2ObVQ1ggmvHA20XJQ2fzN1sEkSqRyOSZCqvuB9puuL1zLcxBw7dqSJIHqaISjcpJ4kUEkf7+eRRIulaO/19Q8Z7S3x4etK/X8/Pw1HNkYzCNcg/iYfEMcK32jwDGzGmJKlV+9ICavRzRZDssXUmRMc2IypVS0q/TTFmDUu7wBqUQTNLNjJk46xzRmVBGtML2rahDaA0bb3HwQeeIcH0+MtZoMrL7ssMu3gK4jG0WGACliSfq/avIOsXe2SpO5GIOJLbBkXGcYhXzdT5L8xeNXxk2cV9urrCK+njrGi/wD/AC/TOVWV+8OWPcSyPseKoefv7ufI0EoyCHSELL00EjimLRr/ADUDhwC17gKU/Hm9DYfojGnLYa0n4WSRmkdLDM4XlEUkFSFFbiDwOPsTn9CMbxYWLmdsujtJGxCFqq2WgWQVftBs1Y8HV7m/ubjGH/J34zldwjIQKz8azqzMRxmtKMIxztwQrKU//Wv7uhcfIhMe2EhccsNuNL+W0snttlccqLK34oqLoHmV/sSPkWGQ2QQpoq1EXS2FDNRLWQKLzMqUSzs+TisuIlLvj5DMgILLdhiRVqR8e0k1oOHxUZMnbgiclYxDGFD7m3MArNxfCgc3wCK0RmT+aLY5W77ttQIihaodheDSSsP5+nf9/wCuq/H6Usc0koZrfghm4FX8Hx4/5H31arG3k91aoF0FMgZiNwkagEDWHWq8NYs1xYLKopLbiFjI9hkSvdKg8AIvs2GwfNEnTcJEmeLakEolOQpUntvW4sNyg+QR8KSCSB44apn0tcN4F9k6S2qcPzCB33+fn5h1yWCt1umPLENxxscWs6hQ/gD3M6nYB5oA7SDpPEepKRixpjGBqm3KxBDC0WgqEVRNHxYrzpmyePHjnTDRZcVnRnNMxVE2kqDZk8myWs8FRepfUUHUCFzIl2XEjdhGZJB7bLA87jz9J5A45IOo+NtQlF+LGCPGM75MFyVECJGZ63TedPjJE4r6nV+Mrmz9L1WYPozqUjusksSrGdsZ97fAb2gEEDm+eb1ZSdRR2/CKhx5IiElylU+xlW5CTsG0SURbPZ3Am7rTuv8AqLOkKYkYZpgR+IZH2x2V4Jeg20bTftq6q+NPzUzYMaLG7aTNkGVTIFO2iLKsWPFC/wAwiyAK5Gqn/wAic5RP+VvRZmQlcfhhl3BBLkUxGzPtWkQC3bgh7U8vHGvby41HFHYJj/MQN2xNGQJp3IX2OCASg3AMOOFU+OdMkjKivFWB7Si8E/SDwq2GAAY+Cf1cESYJEpAwokXFg3C32qXZAQQaAflTRYKRf1WRoSFQoCpsdlgikKxcDaCwffKSW8OSaIJNj4rRGXM5Hs+vddpi/miv03Je8UJXf+v+/D64/XQnTekrBv2ljuct7m+W4qzwB8c/v9tHFxwxKKFKkSO6jtlq2SBFLNIDXKsdqkGgFHE2PGS6KpLksNm32mSMHe0sZ8C9qqY24O2xyTqLBmVmhUSxAyLLGVnxwG4YkCwNpNgfJBpqBI4agMno7c9Zt8VQPdX1kuzK/n5+euuRSB5iYgZeoC2XI2gRsoA5HuFjtntjkX5F6Lxunrks46jJsyUIpI2VCISAVtWLHlixu/kaiMOTNjFhmRBsR3UtGaG1EAO9uUYij7SoWqI503L9HY+ZjDJecyns75HCK3cKpZ7Ztdh4oKfHH76k3owmS+NHbnmMZ3zYse9ugIkXuPnNW6bBkJxZHadXfnObPPWrh8yKLpWSqbBAjT9tiqm1C+0kEFWtjXI58aO/hp6ldsRu9HEuwqB2YxGCSLI2j2iuOePOvJ4oijniz2VVglVYVQLua1jZQJFrbt48gtwo/sbiYGTL+OhZ3xIPd2xtT8vdQ4+wdVZiQ3AIogjS3ZzjDe3Wicoi8vp22KEo/wDtLN0euqg5jEcD4/msw+x3+2vdYXrWLMijbBPeLMNwqiiqbbfu+m/pH3u1ujr0kZNCxRrkXdH+vzrIfSvqHFwMAzxyBmkFBNpBtb2xIh5Y83uHFEHwL1o3o/1H+OxUm2GNz7ZEPO1x5APyPkH7EfNjXQ8XcnHbtjBBeKFpeNbQ3OUY8gF8XnV1paWlo1ehup54ghklayI0ZyB5NC6H7nxrJ8j1jH1GArLAxy1jd1i2sCpA5KyKCpjBom+a+Lq9C9aepo8HHEkq2juIj7d31A+VHLCgeBrOhmb3E3SIlOwlZwFk530UUKzArW0m1/a9QS/iRIczcHlFi8YPrGUnBZ1/3rHe6prj5vL9w86BlyY58SB/wLVA6RyCPhQo9xCFeX55B9pBJBNnROREEfMWNniMssQMcyext/n3U20n6dxohVB80dKbIDF5GneZZl25OPj0TG2zYeCSVVWAX4LGrvnTw7K3LNuXYGPeL7gj7o3+kpTC18/UR9+Z5LEIqh1cmXUiRlgZgqLFv6c5NY1Tn9cV4rw+cVemuoJfbUat7U3cjFVSQsifH5rChs2n/uNaF9QZeVly4mOu5FePhpGFrssPI6A2XNcXV8eOQHd0LtUGiANtGvAqx4qj7rFUSSKJvRONkFDaM0dnzEUDEbmehvW3ZmYLW5jw3GrJ7m1ctlqVIOMXRefIBV/uMpLKRlifX5+f9AE/U+n7c/EGRm8Iij3NscOCAm5lpVD3vNUSRR4bkHB/NXNgwlCbXEgmkflSPpUkKStBN4I5Ucc3epOndI/EdTWSSVZGG6WSFkKtHISApYWQwXdXt8Gj9tO6p1Yjqwx4XSNZW7cmxUPcSONt+40bYm03fUPHwdRKVcgkptbcJMp9fKt8YUCotL9/OqC6U+pSj39Xx1mv8aSypJUkal8Uf/eh+N7hfJDH8w20ZO2r5vTJXlGHkTwkTQTN7UlVi0YBKgkhvbRQKAL2mj8ka51hx06VcWLiHIaIzd73H80hW2HjbwFrzVHS9X9KkwIoGxBMsW4OUDuQ8wlsqwvw9gbaq74sa024/wAWEDtPiRJNcoRHi8u47ivzPmi+tJ+lf/q0dL3jzHUWdPgNJhFoZccHaSCvaVAB+WH8Mu4+wsvBBsnm9TeofR+N3hIjsxAMphjIEiryKDbgWQtXFXQP97H1ZHj5MUccySRZTp7I2W3ZCeYyoPLA2AbFEjk+NVojVVEag7EsIjhCUUlW2EKtoVZaosp5U/fWezvTltQYzlUtvjKM6XC0jhabBPTsTTlEJNhZKxP8/wCf7aeqhdm/8wJxIV4/FK1BzJ4/lHht+759y6d6V9H40KyTSSq/bd1ZdxAsX7nmNFgFIorX9qI0O8oO4Egkg7uQfqBFtd3ZJPN2dt7toOl1Pp65QMciiTcX2BpCoVmY7pBaBBsUAf8AiJHPOmz3YxkbciLIRaMDl7x6+lX4iVpBFTkXT1+fn650JhTYa4WQYoJZmDEKZE3Ct35ctgexS3uZmpuP35ts0kLjT5dLAydr8PGjAHcGrcpeijBQ1eVA+bJ04+ocfBwZTDFKHJ4WUqGlNAKVFi0UtRABP7Gxpvp70002GHzjM3aYCJpHcFaVu4SCaI+ORxRAqtG9uwHd3JMuG2wtn9SMeMiEKAae3J+mnGLUQq5X113Zb3qCZnjVu+THK4YYLBv5aHkDenCDa0d2CeD5o6lmCx5mFj5KBHiFrMklBmLEc+0HajBb5s8NxzcXpuX/ABba+UOYY+4gh9i+4qhDLzftr5Hg6d6Y6+ZM3K/FSRv2e6jTuiL2gr+02AAgbhTXknm605QnCbtyDnGLuVaWUxgxl2TbWfhk3pCJZ0vHrzebPTAHoad0HpHc/HR42b+W4pdh3vtNFn3NYcK1puBLUTZHkwenurZWMMnHmQFVVqTcQXIO0PDY/UxHF/B8kcx9OxTBnTS4zXGxLY/bK9u2/mIZbped1KAeSORVaID8CiSnJUMxfjuK+33J5VgVNHzt59w0R3ZyiMZrGcIcozCxPNgLjA+t5+VNDEHICLSe/wCZP96mw5jE8JDM5icEut9zJtqZSSb2RMdh3MR8UuoOhw5mX1GWVpCnYkolWV955IQfpWML5+fHg2RGJFYEWD+lgTd8eCAefg0bBPJBJ0bBnSqHRJJFDK4ZUCFQHYmSR4wEcKoNBq83RPgzJ3DblCEuPKhaFq1a8Zv9urCMRlMhS6yff8/O3QOPiwD/ABAz5Xec2FEchQulqQ4B+pu5VtTBQvHB5lhyC2Pi5BCw4qAxOqtzInuAIAXlW2hthPABNm9GehOkRRLlZDPFOoJ2yVQMaKG7dN9PuNMD54PPGq/0gh6g0+LK9QRmMdqNVTY7l7KkLagLYC+BZ+2q3t6C7m9NlwjucVk/OkokahGghSGezRGDUYlWxvHWG8vb3+Xp88ixKzShhCwAwHX6owfHtsOg2ulljdbtT5wlx5MGHIhXKRaAdYmZibpQASd+whSwrn6qHgi9MnXMn/AZChoIo2KLyJDtZYyGcEX7PNAci/jRBmysXqwiKzypToqhmbZEGUrKNx8DhWa75+SKMbxOBuxkfPtwWUR40zoHbfTifNFxyv104IsU6k4e+s5/Xp0zpOLgSZmTGBIpZNqhmqx5YoP1FDwA9mj+96DHpaGCZ3jnJBYoZk/lDaLcSIGP1WFJIrg/+Y71D0vDnyTJGH3xsxmVQD2pPHcJPsVQwNgk/wDlo0x5CSXNbj5b22b2bhuRVDKdl+XFMOOddE92bKfGbKEuMqkHKMgPbN4vwn/kNazIgGKSzC0mfz1PbXMnlZW2KjFTIiP9GK8dWqggqWZTvACgHdytG9dzo42bNldJsktDGlhSq24BABG1goNNyKpmuzqNZQy8EVRW74Fqyk3TV9XPzSjnjRDOCxL94qsgkkCSnfuFduPYwU2oUMa8ff28YV0eKrDnKWFknIAV8y1bJb1d/n7+55/Q9tQ5zqFxMT8E+8skj2fd7xT7HrcWPiqUAAAjV/0n+IkMWRj4uPGxhMnbkIQqsZNr5YBnbfVnn9XN+KjFzZ49zQzd/Lm27sd/qjRQxNqhG1lLAEAKD554p2H13GwKbNjX8cgMj/luxJZiykKCUU7aHngjyNOc7Oe87iElqEuXKb44oSIwMXVffTgcWoANHZVH3LLdbHpaG6fmiaKOUcCRFcD9mAP/AO9d1prr1Ves0xjiscuhEGX3Ftu1idoO79PmufvrNtnccp0nIQBF/PG9X5Y0jbnBFiiKX9r1q/Xeix5ePJBKLSQUf7EEH+xAOsr670rEw4+3HlPFM7qqyB6NBqYbEFhPJLc1X9jnuzKIbm5ZJqO3KLKEpesqyB3+msJw+bkR8ZkJZ7H31C8qozjbNh9r2zZCKWWQ2FoAX7XJ3A0vNCudRpKpAAMS+CEjb2pv/SI2AZW2gs1N4oEc8ky4wx2x8X/EAqjdLICLHD773GyFY3w5AY38WNNw8szFSsk+R3J3BKjtR1sKqS6gnbtIIAIsEmr5Mk+Yyi8ve5N08btgULyI8lIhQ1JvKqwlft9/X967ftqtn6OjTJKynuICAeQRu58fJ81x9vuNHRKW4WmLcVuQWdobaSX9u4WA1bgVFHnTY5KXda0h2EgezvL7REBdmNioZnPkgHdpZTdvuIXRXhfGULOu8FlWzTgFqolqIugfv7bDkkY+eu/KF4txcWjwj0iq/L+d/p66UzQuscc8yxwSW0LRsGkU3ysjFWsKGHPNkD4HM0Ms+SBgtE0DhA0c7ISwETLbcnYWfi9pBBbxqc9MnLZeOkWKASuREfgEuCCF5YkBfqogEqRw23Uc3S83PxUZ3SKSJ5AVKht5BC/mFD7OQdpA5BujesJbuyRvckAU5JSlHl1uROMQkNk1u6tz3ZGV4M/oDXhy4fHp1ofqP8MM+eYGbJMsKigZIdzA88BWJ/1v5PGiMjKyMQDBET5LbC5lCm9kjMooBtilaIFnkjxq+i6Vn/4CU934qiwj3H6Q/wDL3XfKC/Pk1415/H6XmdPxZHV0kkkaNQgUDa1kfls597e4XY4AuhWr3EuMN3fNxWoxnD5cd7jxLKOvGmxTMYccZRL/APj76ghEKCSKCdZIkG6d5CFkNGgI22jbuo80KP7HTpRt+obSvxuQ7bUsFBD+4hByxG4lh8Dks9NyP+lx5IsZt7tPKfO4h95JXhiSCRuAAYgkkAVoPHkDlVDozyzToVgUKLZOLkIBAIp+BZB+dvuZOMh3Bs7tVxUqkrCJaRX5m6QGg1FVj/Xtjt9fH386Ch6MiztKAe4wCnyfFfH3FDwL4/Y6LaRaIuI8E7JH9r7RYVkUFmNEMoLACiAOBpO/sLHaAfYSRaCc8GIg8mKyZA48MWN3xqbNyWh37nnx+3LEAxHdj+jaSGYA1tBYgk+0A1Z4v5roM59bx9hkZ8h8qN0ml35/P1x/vTY5kdktJc1ZCFilZSixGypWuPavDE03iq41I6NG3b6tkq0cqFYgXVAzKRuZmQAHggU/3OnJjCeTIxfx4ZJAsqKoFWX3/UKtVoEhCQtqfHGudD6Zi5SGKXLeWZJHUuXshbAACOLaPiw3zZ8+NYy3NmNc9wiDRIGUocjlGUTjGMSZ9RVXfnVkZeI37YBrCLaqeNWUE/SYIFEMwhVi1lMkor7av3A7Xq/jxf76qcXHmZXliZZunbpHWEbbdELAxgkCQncOCSL45rXsep/wzxBiwx2yDG3srgC/zDb+eBZA8VXjxrxmd0nHmnTEgy2RRGTLF3GZWO67O2l7hB+iwKX/AFqcgmR3t8nLs5xagRy7lxLHHy+C9Nin0wo9kz/60+PXTO+hAFGJHao8SdGMZqgZS4uuST5NEfvpdwPZVt5PNht5YCwGJCgm6NWppQBfnU2X1eny5T1Dd27ijXYpYlqNAUFkfgpuUk2DdC77ITTn8x44kgbuT2E2gG9sQAEhIJrcTZ3cmhbJcjkdNPa/VnKwiLXFV+Zum6jUJWPzH6uO68Gq7B6QkUkjoCpkYFju4smgfPiz/wDLGjAAVHgL7fcXVQm8exzTFit2rIKUkWBzqfHjPcQAMSakAJpmhT3CUMOBK5VQV44UWFrUHT4hP2o0aCRpsZwVljpuWYp9P1XyQQRewnyaFKltdZ82ASXoX+WRkocORNLv8+3r9z/GlK6tKX378yBhUEAHbkCt4qh5U7mphwOLrkzGxcjqP50RfCkhLwvsjbc5pW5BYOAoIHkg2dDTz5gxosmKOEPCHjcJtLsoKih+gL7bKcWKNDxqTr/pfOkmXIgeNpHMdRrahOAtxyKx3AH3G/8Au5+NZMtokEtwgjwJAylCXgPljGMJmQrC41QSrEb81gH79qnroTG/hTml3lnyQJSSVlWEM3PyXJG3z4/30Tn9XOWWSeKTHx4nbdMob6o9y7CzWCGb/KvkAWPOvRfxM6FlztirCwMVMsrPdKwAIcqD7ieRX3rkXqi6h0/NRYMFDHIrRtvd1UWu76ZEBLVTAKorcPngnVT3IEz4u9ymHL5op8OJ2xlExKXRd6qUHIQo6xXzfcfB99DxOJFj2NHIllMcBwr0o5kmBpZK2klTwTZ+TUbgN+4IBolbIN0TTNXAvigAwAAA0V1QSM2ZK0eKqxJ2ELe76qNAi/glaYXdigFOondSZdrCSOMQO7hQsYjeMxkqg5c0bW+OAPjmga6/u5+Vo+WI5kDXzMrcq6zfz+ue30+1Y8aA6Z0pIE2xghQS3z88jnyPHmx/qNE/i419xljQKaEgt3i3AurxqihURxw3n9XOiceM9xFrc9GULuKs8aqakRxysjs25kIonkgfMcGWCY43ypYDNj7SJ0A9wsLUhC/ckMOSFsEkCjDnxWXL3ReCRVN5OMjGRdPP6/nuf7H00+GGV2dIInjyUtmypaHcUNt8NYDOCDRUUB513GbDBZOpTocqNj3PzhH7SAyqAKU0pq1+bHnQuTGZ8QZB6g2/H7g3KCpAJA2hVAYu20GmX3cHjV/0z0dgZ7I6ytIpCsRvDiTbVkkjcrE8n7Enx41JuxJlbptzbiSiSlIY97SoBF7iAV40+FlceR6NBn+bzn11pWLGqogQUoUBR9gBwP8ATXdS6Wt9delrwvqD+G2KciXNYlNwDSqKAYj53fpB8t/c+de61xlBFHkHyNVHc3Nu5bcqlWH0vzqJwjMqRZrGOm9TxD1CZsbG7pItGhK7WlCneEQ0re0Vu3bd27z51DHjTS9Pkkn/AOnhidpREsarYW3Md8UUO0BiLLAX440mP0Tj4wlfFhCyMDSg0BZtlQHhN3+nNcDXgfT/AKSyZsjKkzsYrG+5pInNoaG2MAg0+0ANuH2+NYomIq/D24y5zb+aMuVRj1b4XWDFOz6pJR6JWXTWylBGY0QGFwqwCiRLuK7zGdsYO5lG9STQ/toLqLNj4UKy7Z4ciUNyzhlunRAbuyUKlruxx5vUnS51y858CxLiJJtWNTW3am8nelMakBPJPjRUTZEfV44Yu7JEgiKpRZIwbWRbql493PPOr2iLubcTBP8AiRJZGEfmIyfE+XUjwBfjUN8ZPkw16tFntXjSggxW6oDjztE1UyqCPzioCruP0NtO00CCQo4N6s/RXozKxupFgzfhkW+4597FrHab/OQfdu+235OrjM/hmJs5Ml5SqIoDIo5kKm1LH9O2645PixWvc6n/AI+5uR29uUZSi8WMoyeR2pT/AG9tbfBGTyDuxMOlrK/XPpfIyupqokPYMYZill4qobAPCFz7g3/i4tRrUpEsEHwRXmv9xyNCdM6WkAYIPrcuePk+L+9AAWfNatnuxjI2pcVEvyX6a2duEz5y6zrKMzGxl6oPxGQ0h2hQrgmpgKouPrbYCBYADE2b0F09mycPKSHbjwwSs9hnLXy7ITd2u5QGu7r/ACjXuIv4aCPqDZSS7kZWARxzGzMCzKR9VixzyL8m9eVzXnbrDQyd2OJ+5a0QkiKu1Fuqax7uOeP31nuTIfE3LeO2QeUnlJ4jGRA6FFz4v9uXhLEUzJcHWciveuLkqx/GJGPwakrJA1AtJu27wg3I53cbnINXoQ40ydP7uP8AnQzOJWiaNW2g0Ql82XKlWYDhrrzy7rE64WYmCCIsSSRQ6Mb3b03k73tlBkrwRWivUfpHIhlxZMDGLIm10iQ0ga9sgazS7lJO4/f9tUQYzNqiyLuA9SiCbZfcdwu5Pl7vU9lnrx+zfzP/AMev01D1fqeIM7HbKxTEVCs5mrasm0dsOgsD2mi11e2x5OvW9C/hviHIhzVO5U98SGiFb4Ib9Sjyv70b41ayeiYMpYmy4QXUC1JsVdhXrhwD/b48a9KiAAACgOAB8DT2tyZGLGcgduMZRkjSe/trc2i1kFionvpuRjrIjI6hlYFWU8ggiiCPsRrM8r0PgdLjZ5WUxEMqrLQVVINivMjkGh8/NXrUNB9W6RFlRNDPGskbeVYf6EfYj4I5GnKW58OUNubHkUp3Xn99XKEZIyLrOsVwcxf8OlXGw33bgpZgJAiEkROwPjaATto+7ya8WfVfyJMfJzQZGkTt9gIgCWrNdHgiqJFcNtrwNer9TenZMbBdOnQdxyG9u4XuYVvJYjcQPCj+g15bpvpRMfp5lzY9pi3dppb3Rqqc+TxuP6SOa8c6jf3Iju70r4RlHK8pzJR4SInUfuZ1zm3IIw8o9fSI2L66Ey8VkH4edh+JyGHamBLLGncX2Fztk2jcBsC7avRM2Sg6gkOYqHs452y7mvaV90jj55jKkUau/J1z0Wp6ihysm5JYlj2yj27d9lvatJdhTZHFaK/he2TkNOJTI6kG5pFPudHpSGI5DKT44/00tzbnF3NqQM4QZJdEuRxhwe4yI/V4W3PeiKNSLpa+1Nt+19emq/010GLJx8mLHyZdjsGRUFERKbjJv+aoJog1xQP316r+FmLNjpLFlMEdmuOKzRUWO4t/DH9I5FC/I0d6N/h4uFPNOZNxdn7cailjVje0fLf7AfA+deoy+mxysjOobZdAgEc1dgj9gf7DW3xNzLCcmMoxuM6aQrvW21tRG5hZdJ76IcWDRo/f7ayPo/ozKjy5psmV4+0z7XRvrUr7pXc/pon2/cHzQ1r2heqdOXIheJ72uNpo0f7amTuMHbjNiSTklXQ9acoRXklp1esPx48JMXMDP35b53BkIi3EI1A8KvJIuyTzwdWeVn+zFzsoAwtFRxkBawVLg0xCn2kEqflhR416vonoaTp+PkbH78p7kittpnO2kBXx7RxQ4P2Fka8n6N6Uc1ciHLEsiI4VYHLJtASyR4YBjx9uNZ7u5H597cEi7jHu9yROgp/kiSC68H74EJFQO+I9fKV/fC6iz8ftRmHKAb8SyrA4IJiQsq7WDCkUH9CEghjqxdMmDLxY2jbKjEe1XES7uV90hJ8bSpUru8NfJPNd6Wzlz8psbM2TCNY2iiYD5Yh/FM/hDTE/fVh0H09nwdSeoHeNxteUtQXY1xupY+7gkbV58eK1O/CZHeggz2ypA8blNLltvYABx6vxo26eCdS684DqX63nQHp6Tp80+RE0PZaUhY9z25jBsGNiOGDXacmto5HOtF9H+gYentLIh3yy0GcgA7R4UD+vJPzx9hovE9F4keR+JWFe7zRPIUt9RUeFJ/b/ANdXmuvc3Jc5kZyYSSQSpRqnOtNraIgocgrGlpaWlrLW+lpaWlo0aWlpaWjRqKPFRTuCKG8WAAf9dSaWlo0a7paWlo0aWlpaWjRpa5paWjRqOTFRjuZFJHAJAJ/11LpaWjRpaWlpaNGlpaWlo0aWmugIogEfY6Wlo0abDjqgpVVR5oAD/jTxrulo0aWlpaWjRpaWlpaNGlrg0tLRo1HHiIpLBFBPJIABP99S6Wlo0aWlpaWjRpaWlpaNGv/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zh-CN" altLang="en-US">
              <a:ea typeface="宋体" pitchFamily="2" charset="-122"/>
            </a:endParaRPr>
          </a:p>
        </p:txBody>
      </p:sp>
      <p:sp>
        <p:nvSpPr>
          <p:cNvPr id="7171" name="AutoShape 4" descr="data:image/jpeg;base64,/9j/4AAQSkZJRgABAQAAAQABAAD/2wCEAAkGBhQSERQUExQWFRUWGRwYGBcYGCEeIBwcHRsfHR8dHxsgHiYgGx4kIRwhHy8hJScqLC0sIB8xNTAtNiYrLioBCQoKDgwOGg8PGjEkHyIqNSksMSsqKi0uLDQtMSopLCkyNSwqLCorMyksNCovKiosNioqLSotNi0qLCksKSktL//AABEIAMIBAwMBIgACEQEDEQH/xAAbAAABBQEBAAAAAAAAAAAAAAAEAAIDBQcBBv/EAD0QAAICAQMDAwIEBAUCBQUBAAECAxEEABIhBRMxBiJBMlEUI0JhBzNxgRVSkaGxJGJygtHh8CU0Q8HxFv/EABgBAAMBAQAAAAAAAAAAAAAAAAABAgME/8QANBEBAAIBBAECBQIGAgICAwAAAQIRIQADEjFBUWETIjJx8IGRI0KhscHRBOFSYnKCFEOS/9oADAMBAAIRAxEAPwDcdLS1W9Y9QQ4piErgNM/bjX5Zquh/6/uB5IuZSIjJ6NGj5JQv1ED45Na8t6g/iHFi5UeKI5JJJHVLFBV3CxZJvxzwDryHrWHLbqOPkxB5kDVFHupaK7ZENnaj0S24/FckeIpkizupGKVZIXgC0yyKGdo5KvlSFCe0HzYI8aU5ESUluDtkozi2EpNBI7C/OsfiKhHvlSPod1/fXqPWf8S/wQj7eP3mdQ20vs8vsAB2tZsHVvnetYceBJcn8ssSCq29EAFiOASBfmv7azXHf8UJm6hz2v8A7df5VkAvtVlrunuACrP++o8zHkzsJ5sqURiJnRAsRtlLgMrWw9zGwCAKAs38XA/i7cNzx/DnWWe5VnH/ANfF4P76z+LLip5+YvxHF3762LpHWYcqJZYHEkbeGH/oeRo3WPdU9fOmPAOnhl7vC/l0SwO1YkDDaQKskWK+aB1pfpjOmlx0bJVFmHD9skrf3FgH+3Nfc+dZQnUNv4tE5i8btKazrojIkodHnVtqCfNVGRSeXNAf1BIv7Dir++p9UPrKEnGZo4o3mFdouSu1vIbeo3CiL4rnixd6e5uG3FnJoNaRBadWfVOrRY0TSzuI41Flj/7cn+2qnp3raDJheTGO8rQCsCl7vpJsWFNea/trP+j+vpDDkL1DeTCPfUdlX+kxsFG3a12GPFfNHQGDjvg4X4jEkVxI6xurRElE7lBVpjbra8kEFTdfd7xKJuRE6ibcxuLKfQ+n665vjWie9j3R6a9v6O/iWcxpFkx+yyBjQk3/AEPsIJ2rRvRvQ/4iRZGXJiGOSORHZATRRiF3cEG7288j++s/yX/DJFJg8PJf4lf5tbhvYMWvtfmAeSP9tFqkWD1FVjEkz5AcljIpMbyMFsUo3BiWUeKAPJ+L5Du4GuMokT6pbkC19ovh86n4kg78jfgiuP11r6ShvBB+ODp2sj9JQZY6nNkSh4UB2yJutdijbGvB2u5oNuHiz4GtJ6R6ihyWlWJwXhbZInypIsX+x+/3BHkHWZMOEZpzlEkg3V+ut4y5XRga1Z6WlqnyfU8AnfGEn5yIGcDnYG+kn/mvsR9xZubkNqPObR66qr61amUA1Yurq+a/pryXR/4lRZOU8EcUgVFDGRqAILbRtUEkjz5rxrxPQlzMTMynlR5Rt7srlwSCgJVlLH3I6kgAeK+BxqDpUamGfOx90U25o+zvV1RTKOCCtua2sP2Pg/Nb0Nw+JtFEuUY7cruElLRfGPXXOb11I6pU8lf969i38TWPUPwiYwZbcGUy1Qj+o7dhuzwOfkeNXPU/4gYePMsM0uxmoXtJALCwpIBokf21mWVlCHGXLq+oMpMoNgjcCz7oBVAsFF7f+dE9Ugjx8nHzMuW3e2aOOIkK7AIJF9xagSVC8nyR9tEtwlKc4RaYLCH8zKGJr6Hk9TrQTkASS7y+Keq9+tbMrgiwbB8HTIp1a9puiVP9R5GsoyPW+c2d2MMLsj4KyqQoj8b3NbgzGio/2q9aX0fpkcSAqDuYWzMdzEn3Gyf3JNChz4GhkRmbajLiSQbq9bwkTiyz3RjvVhpaWvF/xI69mY8Q/CKtD3St5cIPPbWqJHk83XgHyCW5CFc5AKFvWdNurDV16i9YYuDt/ESbWfhEAJZj+wH/ACaGqz1L69GPh/iseIZC7Q1F9ntLbT+luQfIr4OvCdc9TRZuFEuQzLLMRslERK/lkMJh4U8WCoNnnijp/UoWgkhwZSsmFIpLNRRtpkG8tIGpV5DCq4Ju+SVOO5TtfTP4nGLdxlGJcqfDXh865zet5H01b6i4Ma9zg+vRJhNk9qmTfcYf/Iu40xA8gjyNF+kvWsOfCZUV49tblkoEbhYNgkUa/wDbWeQQF53w1dhgSIfcgAPuQl9kxU77IUfPkj+nOjdSaOPMx8OAyyRFmV+4tSbdqcigBsLEUCdxDVV6nc3bN3c24rcSe3HpI3Umb4p8X1ohKRxjJ81J9WrK1sitfI13WafwzL4OGxyHfs1ujVjZCgEs4s+xD8DxwTXydB6Z1KPIiSaFg8cihlYfIP8Awfgj4NjW0+Md2W0SFjV03V5rWu3LnElVX66K0tLS0tXpskgUFmIAAsk/AHk6y71xDjdTgGYkoCxxkhjyCo93t2+5JL4rzdDgga0Lr4jaB45WKrKDHweTuBFC/Jq+NZDJ0XG6ZOrSBpkmSRSqxkBfp9zoG9x5IBWyP+JjvcNw+HuBMzw48mcf5gPWr1hvFlSMet1T413JhUpgZEeduYbYw8x3Wz/VarQoj2MrbSKW2vnRHU9x/HGaNJQWSNZYwm5AaoEAFq2hS36ju2n41F+BG2WJcaNYcmpIJpjR3drgOSAWJ5pCRQJ3DgnTomVn7gWNSTGzdkyLtaJ6ccKV8MG8VXPPk5xPhow7iFJGMFCXKN8Z+c2Si5i2azfm78+6+Kez+yd67Mn8tf5v4QKuJtH850A3qQLHs2jhaIIPOm5GySTJaQPlPJAH7cRcolWCLVrJW/aQLpSoo3psbEAfegf8vJ9x+n6SxJVitWoApeSHOLXt7iFZe0qiVIlAMjOeKawFA5Yk8/JOrh8iV0V16EiXqNGVBMyeyglb/PNV+NPWisj8e64kMSRQe0ORYcKUIAta3fSQoReLL+7jTcxOpy5zdqRYhC67W3ExkcHYiKSWv6Xv9/J0Fl9mLdO8WTGWUx4xWQv7RGULCmtuK9rbrU8cc6lXp8mNEUwcozTysgkQOi0Are5SB+WBdEBiTxfjmNvltwrbkQ+Xjy+HFjEMzksZSTNxLco/fTaW0vN1yRXwZDxnWzK52WR7qvbfzXi/9tZDEOpxZ6tJIsizSGzuIjUUW7bo1UABtUizdeD5kCdW/AmHcu/vg9zvNXa2G031u3bwD4+ftoQdPkyYhFn5Rhlidu0hkVrBVadmIIdfIAJBFH7iq2/+TtMr2N4kUkokObKLjkHt3rTd5IE415G6p9NGYp6hGcqKRIp7UyKLCKxY7RSm24UbSrWOF9wu9AYipG2G0YfEeOIybZS4R6qhbNYZgBuJFgOF59uosIwyhJo4smV41VMgmQpaGMqG5a1HmlWqHkkc6nVQqmIMdoVoyveSVSpZZFO0geVJ5BB9vmxelGLBoqwBQjH6YziKRnIpJRQYt/pjNb7/AM+UfIej506AkF7/ACmygVy9w/kFwAlXQO67912fnnS6dGyjCEEaRbJXiM0gQFgu7hQaaipLL8rtock6jla933Ib964JX6qsodoTd9IDD3cXJK6rJ3GVGKtLIO6ZDuZ22ov0heSpNUeAf30FmIn6fYSMfqjYCgcgqr5OdL7/AJfb0/fr7VpuLEgPUMiTO2t7ot8Xtor9B2mxSj2gKWJbfzdnVp6Ex8fp0BzXkBV49xIsAKTuO8t7nksVX3sck6q/8P8AbFC2NG8UH5uRLCboiNiQlAlWCkewE2KCjm9RJ0jG6nOe2rQpBHGoDRkh7Le5ULcMOAWaibH9yLwgkNw24pEZfDjxIRK+qLLM5dX48afkUtLQ5Nq+zXR+2tb6p6lgx4FnkkURuUCNfDGStvPiubv7WdZd6o6LBDmR5f4gwCabk+HF8sN1FTGfFtwLHHjXputdFxMnDiw1lN49UCAxWlKjel8CjxXjXj8HGxIWkwHjeR+6O3IoYAsyLSqbPbUE0Qw23Z/oQ39vcs2t4lFEnEhzQep+lDV+mtN27LjSZG6z6aOxsZos7JEGVGTLGZdknus+EssdoKjg8kFStgA8BxQrswjIqwtGrZHeUJscrVFiOAWABsn2hqH6Rp8YKpCZcbGibGCpIjX7oipQMqVYAs0aYnmjVkKOAKu0AbaMbbNxRl7yP9Mg2kMrcUw/rpV3ZlolREzx4SsjOQ4yCX8xSd6z/Dv1s7B/r486nxp3Exm4jnmBTILWFx1a9jWTYLDkW1XQ40HhQAJjdiB8iVMhh3XLqljcaU2Qq0SRYO1l4BY8yE2OfJ555917gaJAbaRtTcaVDVNzUglDOHPclKM8gUZIVi8j0gVVAINC6U/JPPjRIZEj179PplEX5o2FxC2giWLclCD+eo+j7/e+9WOO2e+XPIOyiRhowr0RwLSmHChC3JfyxYFfOnfw6XqJyRPK9RSgh4pGLOfkSHyqEfa/BP7VQHp8I2YhafHlZlednYMvEbMAee2poja9Ac1RJ0Rk4+XSQYGQZYI4xUhm2gMWb2sVUM5HkcUAQL1bMjFfiG3BRlL4ca4lEI8oqXLunNaZYjXJOjl5e3NdeutS9XCc4kq4ziOVhtEhBOy/LUPmvH2JB+NZp0eDqWzJxyyKyqu13JkW28tH+oCgQ1j2kjgnU/X36tIYWXjtwRhlWbYXlAO9l/SQTVWR40DmRpujzXy3ecGEyxRkWDQBVAoBQj5ZSR9RPnUG5HdjKO1ukoyKlE2yfB7jJvAPlcGtNy+QsaTpur9TGf01PJJkyY2Os+KJlWYKQH9w2HagqP4uxuse0ra7STqNH2tliAs6zP2Wx5N28KFpnUFjYAuhVKrfahqBOnx9s9mGYQyhZIXafYA6XaiybPLVu3WbqhyJ5MjfyHYgszqe4GK9wJysi04YWw8MOK+NNqXLBUrZGAt4WJGci7jIxxTsTWXVZ669fOch6nqagzI0MHa3FoIGWbHIHvnHIYi+F2s5G4KAKFj51YzSypJmsjQ4idpJACqEgkEhiqkEE+8UbAZQaJJsEk7WoeVdaXjho2BRaBKruCnao+pn55058ZXcxhce5HUkydyxHDtBbc1EbipAIo+auuFM5jGfTarVZ48l+aAtHJWzuomnHFV+VdHT616+7oPK6TCuDiwfjCO9IKTcdjK/NOK3hVb3MSAu4kEa0P0rkY/T1hwzJ75nbZdDc1Wdq+QtCv6kfJ14tMiIP+LycMJFUaQbAWD0GILBQN60Btb6fgk2NP8ASvpbHkdM9iyL3DKEK26bJDQMhYgAVfHx/rq57vEXc3DbgyZSvbiCv0bZKKih3pwxIo5NUfN48tPvrZNLTIpQyhlNggEEfIPg6Wr11685/EL0wM7E7RcJtdZAWsAlbFEjkfVfH2Gs52DpY7ckK5Ym993YUpwF/NF8hr4/31qXrHpMuThyxQOY5TTRupohlYN5/eiP76zjD6Zn4CSzE9+VyiGJ5WdqDGmBWwpBb6V5Nnx8qcp8KWPC+iXDdlJ6Iy8eL/bXPuByxd16XE+5oaPEDexWXOLAk47SAdj5J8mtrHt1QFfbSln3H3OXJ5uQbGb9IYxNSr527lstyCKHD3wpSEWXCYz5Dl5JUYpS9wE2LYxttNe4AMLLHkjT9rCrDQoZe0gkyGNCONgFCIbPus0D9gPOs5fJhPXHyhdhKqUc4srkiyF41n31/n9Oy/368aqJYJjPGyuBEAdyEXZPg3zx/p4Oj+6ApsgLVmyKqxe5Te5Ra7lA3EEUwraHRn6SwIBQSkUAe2B722k0OQVCk226ybUVzB6jGMmGF5dkj9tl2lXDflnuIdw3IxB20b5rzyNLckQjKUujL/vz1nwuEqx0AyQNS4TyCUjFoZBXw3tgaO+GhDKeLC/FAFufGhXVYepQxIjR5LM3cm7hZEdoy8irE1qRywU8VQ445LzPTksXVIZccqwcEL3JK/J4Vka7I2EiiARe378Nhy4crMnfJVIJYArREylPcgZO45JHIYKpHiiLu9KZiciVx4RYzg3UpNRJnbE/8W4R6AKNM8FU22Pod17+/b66K9Xep8zHkixsecuZDFbSIt/mGqG1fA4J8/OoPV+NjYyjJyXlmyWXda+0AR8KSisF22K8En3aHwyWidswGTKLXhiYc0ApTtAVe07zz9jpmbidzDjys6SQyxyACPYqe1JGcRSLtBHtG4t55Hn56ZLu7sIvgYVCos5hZMSq22nzxfJqPpit++boPT7n76mbIlmEUuSrdx1uMBG7ITgsZxsWgN3PH0/OmdwFRTArXtojbVke1R9CE7tqkbq3EsQdpf6l9QZWSmPDipNCMhSV3qVtiLZnIsBVWjXyPg3ozO6PPFHG0zq7SCS5BUaArFtQAAbzfuoA88/01ybczjtxkx5yjy4x6iZ9MH2jRfhVdXKP1INDVvn/AD+r+9GqCOKYTuWcdoqNqVRB8kk/vz/W/wBtWMORtNq5Ujm0G9l+NwiWw9VttgCvFebKsH3KCQU74AAsxnkOFuj7jsKXYChgbJJLn6DkzY0hhk2HhUfuSbGLRhXVoybXkfN82CDWnubkNuHOf0nb6dez6nhKyjHRGLJo/Pz8zoPqOEYYHdxJhxRj3CEGQzD/ADNtoLyu37AE3xV2E+BF1LBDQhYJEct21XbTshoMyFSynxf7ftoLpHqmSPBlXJhldIm7QG3hD9EiMx47a8e7mv78Rx4EmNh45wJJXEpAlUxqzMFDD4UlAjcEg+CLOq3ITvcCRfKJCY3BZF/xO1o6Z8qKrSimGvDY4cf+P6+lXqi9A+j4MoSPJvjk2BwY2NctRHJu+Qbv4OvQ9Dm/ElsARLHJCWhXKBG7bEbLg7d4bj/N8tz9+ZzqnabptRRrYye1/LU0CBIW+mn38/s1+NEYk0ON1HsYSLIsy+5jKzFDI5aw/usMAWa7IXm+aO27ufG3OUYtcUjAoWUMspODhIyCsU8aQcSl8lrfS4D3OvU02XGaNzdu0RpsxQHkBYA9swm7FOBd/Sb8aGLD7ixxQfdVfptjvNXVECiSB44m9M+mHfNnyMvaGD+8Ryc7iv5QQg2Aq0wYgf7kaHj6jFJJLFG7uIXSHl2ld7LBmA4QDc3k2OPuaPPGRcNvkSnxipDJEfB476iYD6Q+a6Ry0hdZ81+dvfnxoTBimV5TI4ZS1oAv0j7fuf8A5fOj2kugShJvaHpragSEUAsJiKKMNqkUAoOnxmmWyq/miItupRIpDOu+7AVVJ3+LcgilFT+kp4ckyxiV1ZI0VkG32ON2yQOoBYKKH+x+2jc3Ybcec2o2F+C+npx/TrIN6IxZNHeudNgklR44bOJbCcTNUyV/MoVdgKCACDZOmeg3EmRkR45kxYwYtx3iVnJ3BWBcHYALBAvn+nMXpnDyennMISN44zvde5Z7vAaqDWpUhmuiP9RofBC/hO/iHt5srdsokhsbWclEjYndsO07iCdpu6OrntzGUSQS+JxjIeW3LHKXPu5VjlO5e+kSMNNcbTqR4K9vYxqxwfVmdk5/ZWbbDGhazGpb2vtFiqLGwT4+dAdQkg6flLBgh3yC3Z3OWdeeXO239wKgWE/zeNSZkhjijbEX/rwoGS+zfIhO3+atFa7m5jx+k+ANE5KQYefFITNPLMu1giqaMj2XQCuWCkkeAvj7ae/uu67m7CPcOUIYK44l8Twj2Erx13ojHjUZPmlzm+uP+UrQ+SoV3LhhJf5plW17po7cYldobk7SR4Ckir0p2JuzZ5+Q3IJHnweQeRQJDUFHns+V1DMzmEb9lYDyHUlVDKRGqpxvaju3fHBvmtE9QwDBKYWNEGKNbK7m3RsFYIoChe55LXVni/KlKEdx2yRJiDJi2FnV/wDaBioxDRSnKqFxf5+e7ql6VFKkdTyBm3H3cKAPI8/I8+Pj9tWUalxsCmUHgwjlX2foZ+Vh2eQqEg+3zfPY/IJ9o3lCfdSsqlnRip3Lt4UOLDD3EXZKOJJLGB2pZO5CsqFMokb0BWx+oWCv023kDTuk8fqGbr2cPdUx9SQIu/z9fz1+2o3yFi/NZll2kqcAMrLFztbzY/LIAsqOW8jXJPS3+KDv+zHV/wAvtMzABU9oaoxs5/tohsrIi25WLg7CVdJVJO40QfKk9pbU0StN5IFDUud6L6hkTs8eQyd4qZe1MVVPaqkFD9gNtqOaB1UOcZDt8SWU+Ix4tfVHgL88X+dVfPem04br/wBbs9G8Y9go1q3TMLtQxRXfbRUv77VAv/bS0RGlAAeAKGlqtdmnayr1X6JzpsxvzicXcJI/cFEZBv37aZyrcr5+PnWq6r+uZUSQsJn2KwPI+rj5UAEkjzwDpWRTc4xlKN8eRYPrqZQdw4il+nesxfDvqMhmz+I0LotiNxG42nwNl2LZjZoLxqo6bIvYD4kRkeKYs2TNs4Q2e5yQacJZ+RyxPC16Ton8OjjGTKyX7oO56lALHdYua/aNqH6RY4+ANef6LmHN/E4eMyQ4r9zZIkdsEVArH6huViNovkAjnxWUIu3/AA4VJhtRnKokIFSuXJPmli/lO9c8zNyxckLbeqK8GpMt4keWPuEwpeW2SKJZxuYorABCDQrbzbAedEeq48LMxDlo4sICRGN3cb4pb3JJZ+TxXPi9T9Nz8X3dNyAaQkby6gPIwWQbAfpYA+Dfj51X5EON03INRHIWaIrI21LWmBCUWAYmgbBBFL99PZ3SO6OxuLILIkCTu7aFyBxHAHH0gNLqZFx+eJT5WuL6e+fPvp0/4Tv4eRFluviJnJ3tSryJHbhd3ClXHDMCB9pJBJLFkRyFclJcoI0kZ96ihZ27KIVfA+xa/AJfkQyRhoHGNBG7GXGZ/cQ1odnJa228Enn4o8VGX3N3aUMzLJfaaMh9pjdQ267DsDzf1H7mlHFSi2xAJVG8cuGYNFjkbPlbMaH38+M+avv/ABXfvp0s7FhKtSSoGOIx4UxICrtL9Nnk+dvnjUMuKlZrRw/imkCOZpFUJTc0u5gTRJYH9+fA3djI44FWl2BR2UoscBuPI9oYvZFgBlJGrAd3ay1GGMzyhdkY3HwgQXuC1z8ijqo/KnEwViv/ABRI0JYHKjq36W8Jz+f1/t+3erLIhzZcqFDkQx9pFlkEZsBgfcDGxH1fLMaCkDi9A4/p3Lys1pxkR1FNaOv5vc28gUGASOjVXfnxQJgysZQjFsNu7kAlXgYyduMhOQAGC8+4rwp88+A+fpa7Pw/TsgsWctMJHcKQqgB72+7ml2qK5X7aks2pQNxhHiRlIhtsYwiNrxyc5XQmTxptchS27BUVfvjB+2j5uhOcr8ENxLMckTAWUkUBgt0V23z7ubofOhOl9Dy8PLUPkoVkDlppKUsf8jxMacksK5r71XLD6R6j2Fh7sQVXaQv7wrhgAq0BYKkNyb8r51HJ06OSHt5mRJ+LiEixrGzOFHlVW12uXoHaw+VHGp2P+THcky2dyThJRIEmUH/9mcFryTouq05w4gSieorVP/j6+1+dFR42bHFmY7SxTlFupD7mVhchCX+WSpo2dtkHUcqrHKkqxjFmjxl2+0GKRm9qravwOSKJv3G+ACzUiiapvwSxqv5eQJ3K8EIA5UgFiAeWo/YWfHYF2qAKoKqNsaR0bY+4cSIVYMCD9QvnkarN25cChHPysFuDxRijkl3XjS/t+vqPTnu/TT1x1BeMlo0mJjzfkiaQFlEZINK25vAK0RzqTEyJB+BtlxUXuqdze9lUkuCGUAA+40TwxrwAWGugByCBSm+R5bg0SCWFg+4gEqDQB1IjbTvjEYa3CHss9vNITy+4n2p7if8Au8EnTRSqu/FWYjIiJfRdF2RjRTXJD8/cX+1vq59gCEYqwZksmTI8kxeMMlxySFSCpWv5gIoAD2hb+DqxhhwcPp0jPKQJ4wLFIyg0e2kZ3W18Nf7+POlGpZFGyCfDxVZpGjoGRxEC1Uy+6yDxw3HIHAiwcDG6jPJM8Zx9gSNQoS3RQfkGk28ChfG0nTlP+HId1ht45SIbaEY4jH5embmkwVjSD5h4jLNFo29ufAedd6T6hgjeHInZYlJGNGjcK6UxEjXTAEAWx9oJXS6t0/Cxs3Hm7rqjMzUhICAC6aVTxExIFH+/AvVzk4/T83dEknvx6RSrKxC7V4IJ9y39j5HnyNUOB2QJOnpjAsHl7Ep2hSSpPcamDIDXjlSAv31ns70d0m7e5Kk47kCEXiNsdy5Yq3k39LJ6NVKPFLiWNxVq3/xxnrHvWlixRQPmpj5vb3R714ADEi2YMb3ME9pKDncpOiZnN47yAK0GOGjljO5GZrVUYbOASx/qS3NCz1s59ymY46SxjtTxrHvYxMI6faCeAD4BoD5NgCBI+3xSqyqqtSFbMZeiyWVYHcjcgeb41bcrlIy94jlSMZCxeMhBenEiku9LrB+nfuneTv8ApqaFSC6s3bMp7ea9X+cQWCRKCBzuriwQaNca50jGZfwP4fGRK7lyzABmUH8w0rbgHFt44JP6Ry2E0Vrjbt2n5UB74O1ivBYlgGPNcAC4xCLUGKJ5NpjRZZZAxkkJZiN4Ue0MbIrkmr8FSj8SLGXn1L7GLJzWDjl5YjitA02fnof39O/OjMQZlZWS2ZGAQ8Se4FWK8qVkJqMkcKFHAaz+zfTPobJZZHkmCLPGBIirexb3A90sAXHzwVILD7HQcnTscskLwy48cVmWZSxWR9i2DIFNknwyncarjwOZvQp8o7MTIX8NGixRGVnJWlFoEq+LHJ8gjzqt3eeDKe67cOXKTwgllfD2xjfzACj0+mlGJdESTVBaNfzOfF/vqWHILCR1ZYp4lGNGjbamU7edripHPPCmrXm9dgWBcvFR1kwpRFTbHQKWI3BNwJsncX/7io8NohsduoTJjktjT4fbDycOCxe/YnFANGfPwfGoeneoEl6iI8yOHcq7YAU53oxDKSSbc7vb9uQOfOM5Vs7kgQjD5iNLBlxIxRxOJEsey+9WHzRL7ce9ZXHTb17a70roDyx5mMmaskYYxBFsqXJ3OGc+5VYHwLXdu5q9es/hx6czYDI2XIxQAJDGxVmA+SXHLDgBbJPm/jVXi/w9/BZq5DTuMe9pEd21kbFlFfSDY3CzZHgE60uCdXUMpDKfBBsHXTuQj8ScUhI5c4pDjIUz+eutdqEiMZtmKq7Pz/GpNLS0tPWulqOeBXXawsGuP6G//wBak0D1LN2qyI6iYqSimif6hLBavt+2pk8Yq+C9F1qfMyhGjOQSAPA8n9h+514P0x60xcmSdYsT8O7B73KqsxQncHC/S3k1Z8HVB0STqEGXMsvdy02l3cEKsga9lbjsSQMNoXxQ+2gMKWOaHKyYmfGzWJ2juLw5TbsRSB7iVKP5Nm7HxHOM4zYJPbltDcfqjKTxLj2l9/b7awlNsHCS89Iej9tA9O9GLlZ2fHPNbLJ3ELLuuwvlfvtcD7Db41dRibpv/S4sC5CP+Zu2lalb21sCvfCqbsedRzdK/ExLiFe1n7g7tWx9tmi8w+v22poseP21PD0HK6fERjSxvNPKquh3MDStRDM675PivFfetOU5m3HY3JQYxqMY3wdyXXKMzqP9MJrIDkzBFyvZE7pL70NiY8S7o8WUZCKPzDMSGhVTtHaZjQcW114IQkcafJG1klZATye4jCQ8Gi5oqzbQfpYe0UQ3Gpj0iZjBjy4uPJdSzS7gCaLA7tgG1huFldwNgAWTQYAIWxCrS99hHGWmawpUKFvZxRUXxx4HjS5C9331wzV3RGXSkqIxj9NyGTYV+Z/yfbt81jQZwH/EdzuNs2le3XG6/P8AX/5+2jlyAttuCV7iw5IANbigvuBTVq1ABgw+dOkP1ECyF7m0EMab6VHFPIHrclUFUAC9TwhgRtEkiLOISYZGBpogjAxmyvuX4I5U0aFgfN/49Qq3HaGcPvnR+fnnXMfHnV3/AA23HyPqdpTSz1bK0aG9gvcSoHAKg+NB4suO630pNmUAAzbglxH6zvDN+oJxV8/11xkTY35GTJPiSqKZibj3s4DBTRXb8LuJsEHzqbM6rM6R5uDjlQ0bCV02F3AfgKpAMiDaT97sc1yucbJc4mcSlKNRUuKxjKTOMzxJSLgqOimkp+wOfCXgE9uzQkXUetNKcciQKgDbzOAOeB76thxwvJFHjREs0CFe6qjqjFT3GIIExIERL2CwrZ4UjnwedFdQ/iNImJG3b25MypQWIMxjN7XAFqpbcPaefd451EnVJMaN8jNxg08zpGjGmYjaaR9gJB4pVU83541pPd392o/8iUF5VGJ/DVO535hVoOErQRjHMBMZcy/+vff261JPC6SFpSHmjFvlKN8cSC/a0X0s/wBXnkWp+NQE3480BRNsARYB3UwNG9lUu9VHk1zBwkU42OsOWsjgTTjf7iF3qAfdtoMRRUg81Vk1IZHKKzB1MqzSqsjM7s3cVgoiAAvalcj4PF8azEklN/8A8dN01GUqMLQEYiUHzKInf+fb1D/K/tVbi4LrLI7TFkf6U/y15qvN8/73erNYyLNSigdzRAh1XndTttRV3CnsseAQQooNmT6gBupLCqQWZWG1ALBDyj9aVRCx1yNdEaM/C48u2ftFGZomIkQKQYySBzzwG5U0PkEpHG3r9PS/5kjk6Hv7Xoyv59vGfvrmTjpvCTOkUy7ezBj7tkpu0DUaLM48cnbVjUj4T9V9mTEuOIPdH7S+5n4fgqm0DaPg+Rp8PTMkI8UWNBFJA4aJxRYqzs+1Q3njyS3IPFHx3I9L5PUUiklljXITfGFVnQKocjhwze4kci+OB8arlxmJOMZXUZSkIS7piMmZMzFmyT9DRXypSnkByffFV5DvUbfwfxBW2VST9Y7N0f2G728fH9/nTJ+ovIhx8iPs40NL+JUtYSM7Ym4UbQxC/r+dBYfogZKp+HnJWFDHM7yOgkfexJI+tyLIsjkUPitW83TcxO1hwPFJjxpGSStELuNqwZjUfFAhdxHA5GnLe3d1j/8AkThyt4xxtsa+rcfEo+YxlhE99HGMb4DXly37GbH1TrQ8CnarRXJGCUiliP58h5JEgY2yfUT/ANoQjgaiaKhQFKPsrKoHPgMAQv1AWWPB5qgJc7Gc9+VsTHjWMdmNu5tA95BbcNt/Xu52kce6zrjRL3GRe2djrGe3ZVAYtoLTtewBv8vN/N6gkSyeg9xfSr4ylXY+IHKgiaET8f8AIej7tXbqt6ZiPGH7krSWxa2A9o+3n/5441YJyNg53WvbUbu5XueMEe2F6G/eptgQx5GlEw9rGgtsSSDShF9xYL7kUttVGB+lVBs6dLBIY2GzJJMEMyGKXeN6jZfPyR8c/TwCfAoZk1+1efViYpascYrDoyv5/gf9abM2yENIVXA3BZMVmuRCWJAJNGzKN1Ej2/6aYVmK7ukApjn3OqyiImbw3FkH2hOd1c/e9cbq8EDx5aY0rRZC05cll3tIfpJv3tX1FQrWAOb1Lk9WzcHICw45GPJPthiUIyku3AccGJmPn4BPnjVRlKExhOEJ5Is5CWNSgxiovknJZJ23oSykU8gJ3021+oY9tC/w5WeTqk08zENsjEsZ+XZzQP8AQoTf3P217HB9e4h6iY0xD3H3f9QiqTSkBmfwyr+9m+OLOvPdYzDM6vhfklHAypo1VGW3BJZyKkVVJ8bgL8aWLlQY3UAuNE2QZkXubZVIAAL7lJ4CDcN3u5JAFHzE5zDf3g+eUSVPykOKRkTcZ8kfB6Y1cWmEbwNet2WV7e/trX54FdSrC1Pn/wDo1JrJPS/+JN1B5ZJHiVGKSRuLEpIBpVulRQQQ4+/HF61bGy0kFo6uLq1IIsfFj51sy23cnt7cuXGhS6tLq/OtoSZRGRV+HUulpaWnq9cZqFngDWQesvTEhnfNXK4eRbL8oi2FBjZOQVHO3knn5OtE9a9MlyMKWGF+2z7RvA3ELuBalsWSARX76yw9Eiw2aHqD9yOQK0aqjJbKSC7p3B4sUVJ8njxqY7tbsTanI3TJGMR5nmNuDF6w3y41IOPlXr01YPGyZ6Spnq4yA5/M5ugFACrQ2E0KbbtYeSToSPGaSGOOdEmH4h902OV3giyzbVUn3jcT87TX+UjkWGAvZXGiRQ++DIyW+sBwwskkncppVNe36g1G+LtapAIhuYOGSN02sV2Ook3qeOH4HPJoajl0jdfStLiXKOYRKY5JHLDHPZrL19+/2p7fOKx51J+Lc/nbx3SC6z0BeMpb8srW0SUSaoHk+7UeJ6TkycppJMhzFEyyR917kSNqZCiX5JsBzR455BGnRy0QR5BVr/7lACkmq3UNu6vDNwTR1xV9pQNIisE3GHaJCqLQAYvvJZmCj/wnjg6Y/CecA5AkVjdX9jx6GFZNXLC+rDdPdNfn+qLxpfh8RcrMfIy3YxqVO5mDKjre0SLX0X9C0SxBI0zp2Q34WCWGNcaKJ2E0rMGYKRzQ2XW0ruA8EKBfJ0X6Q6fi4aS7pGeaOP8AMVom9it/MJ4O9/IIF+T9+AvTcknU4pomdo8UbpYxGqAoDKO3GTt5BqyDzwRdCtLECUIvI24QlJY8YALy+UBlYtDh/bT7pcclDNues+Ov00TGsavtLGLFhbuY0rf/AJJSB+pr7v6uBROzm/kTIQbMZctXx8iWXvNKqqeONxO163e4cD6RtI5BBnjIzW/w8fkrjSPUg/MMhi3E2Dt2btzXV1VakhyhN1GPEyY43THISKtwI3RDZI3u9zcUR9PnjxrTaH4sIxy1zLalLbiWTHxKbXKLhImMamX0q/Z9BfH2PD76socfMTPyUWZXUp3D3CDtZrVR2lq9hAbcK9pAJ55q/S3qLJhyHxMlGlCKbqiFFbu5GSQdtWdg/pVjmCfpz4fVgYqRXHdQHcd0pJDRrtuw5ryQPcaPxorPyDIxLFuS7KHVAybkKMoCsGXawA/8w8/PPtSJ7UGyUZ7fGRLbCQl1mqU6/T2TVyKk4pJWU4z+fl6jGU1d4MO4AJBMwBC41j8spVGTgHaQT/3DTuq9by8rP7GODEke2Vd6ERhAQQ5U00jN8A0R/wBtaa81sSfO4t/cjbd1W7Z7N23wo4BLNojp/UzjMZl7Yrl2aN5N21QqIZN7EFiGYcceaN1qpWEvhkSUosRY3Q1gxfVgdAkcBaimruhvv8/X986LGLkvn5Hen7UUcJNRsp/LdTfsNmPYBZ8MWKm+eaXpb1BE+MjFoJSs+QyqKRq3kAuQRtblRZBCgXydE+lfSzy58j5Bjk2j2Mrh1LyFhIWPHuAFbT8NfzqHpuSJZ8jAgRIsdhJIRTM6VItVbfqbkg/uBXGr3Jw/ivJdvbYcpJxiDDi8YBmRdnIx6Y0gflx80rou27vL6etamSOFHEYYnBQmZckEsFmsEgyKKoNvG2rO2r0J1WbbiqcyMOs0u/8AERttbt8EuQEuwrWo87QDwwozqwjZekn8xe4yjIPsYFA8n8v3Budy/UOOdM67mt0+XGx5GaXDTt8OiszqybQxpbPbY8AeQObOq4zjNinzxjKaDUuNSIyi9LNWU4v82aNFxTDhaPS7yP2oB0XjYmM3UkMGXIvdj7jLGxtgBQXuNYeuHHlgvyLvQE/pWfBkJjyjHGfcAllHdjUfcUqVjs+SfNfPF2HrbouPOyTiftvuRpQLDDxUiAe+yCLAA+eRzqEsQdxrfS7mAZNxS9rEMzbwylDbKfHnjWZInAyThuQhZLbCVlZuq68576cmm4fRF6bM/nX9tPUMtxxs8O/dEVjI3HKAZu4pJvYT922/BAu9c9O+kXWJ8mXKKySxEd1XDOCKtpGPAVCPo/b4q9NicKQPCjYP2Cq4YDze0e7jcPqbkihoPqHS/wAREkTPMqLtG2ML2wFO+VpERrKi9vIu7rxpTHhOMOJKYRVjyozfr9qbCIZqOiKWXdGaHz+f1++oN2EmDGwkaeSWUSBNzR7mHDbgbv225kYE/TX73WUgaRvxFY+NOiNFEh9zsoDC9q8PR5U8EBRySdRdV6ji4vSz2W7pkYqrtGf5/wBCmmFKqD3C/Ivzda7LivPirn5Lu7QLKVT2okioFYk0tqzMu2xxQ4GtN3chL4m4yTbjucWSVXKIHCAVcZBSny/fSjFOMayxuu+m8vpn9dQtJNJGzVtzpgsT45CqezXPsflP1+4sfpIGi+n48cmdKkLSY0iQ9ooqrRYLyV3FhSqQy8e7aDwRysBHzZD1BSI5IqVYCNybgGkUmS1YjcSCKHA1F6OWHqSZEk0KGWRE3sCQDGVKlAC3BB+RyebJrWe6ThDduNShBZxi/NHl8sQ8SjVyRula7040sacLh9ay/Z9/bSxcfqD9PYK8bFZSEO7czLGfCOCe3uIDqG5HHi707pHrGXIwjuDLLvVIp2AB3MaUSC/jk7iCPB54sD0jNLjLkxMzcMYnCKWdUFhZzdIpHHNnyfFcFNIdxLH38BiAoNhGjN7WIbj3AFf1DkXrXdSUpixnCXGZe2CSAu8U357x9x1JgOxLPqsr86/60uypBjG9YpQyskYt5chADuX2ttTgUQAOORojCkkEmLt/D4iJASQdrNsHwR7WHw9eAVP1G7FWWjYH2FWRwoIVbsNtAbYFsCquySdM/DqAUUYytIgjHciZRsVWLyB9xHua6INmgQbA1nKJLEv7cnNW9SLo7Rkpdl0UNZP9etemL8XRpuPjsuHkSnPXfPuUJuOxzG54Nr3Ax/UxCgWARQ17D+Hfpp8J2MmQW7wFoaVNw8GNT7vBIv5+fivKZUOO7bsnE7WNGrIjRm0lO4ABgrLvFBirEAVd3YpkfpGXOZp8TIKRBgIT22dxsCjazb6XaRtFXwBq9zfePPf3JxhyVojMlN6h8oPyGHHeiBUghEWq8iHlzfbrbtLTY7oX5rmvvpavXZryv8S48lsQLii3aVA3u2jZTXbfAuv+NZ8pTDT/AOpxxzM52w8hwE/WtyqKNleFHOth6w0gglMIBkCMUB+WAND/AF1kPRs/NcHNyYjJGkTuiyN+YtgHeqBTsWhyOCR4Hi43Zvw/h7k48FA224s5PXzGQMfjrCcfn5RG67M0fbzpLiO6x7yub3AGhxw9dlStqxBbikpCKHJGnyOzMWLO7Nx3GRlZ9pAvbRULuIRdpBJPusCiI0heGTJbDkE2S4SJkJAAePaCoJJj3UfrADWSeONHZMXbZyU7UUT48YMkrvSg7zSLe6/PJ/SeNQy5P1cn2YyukMcW6vEflt43K1Kyr2r72e/k/fPnVRk9OLzxy9xgEDDZ4BBs2f7c8/Yas4oGbgKzEngBSbaj4JpUcgMFkskEHjnTRFtpW9u21bdxsCfqkA/lI6ABCKpubNk6Lwehrk70dlRzHex1TvBi5cMhFb6Bu2Xnji92iaRjKXoXgvB2+4efXFdmgtQ1z/AXmxxujL4y20aoytMZPlZJGOxm5cf1+eOSfQnqEZEEkIVoSqjaqkXsRggD2v1qAtmvg+PGq301hZ2GclBGchEWh7tiysRujIu9sgqm+P35GhMaSGbFd8djDmzSE0sxUyMzKxUAsAqHlWBoBqs3qJxhvRnEScGEWLH6oSni2N2ld9noHRQsU8Nt30h6Pj2/rp/8L8c4/UMmMnvFWnBY8kVR3fsW4B/rp2Ib6rkQBIj3WWMzlSZAGjG9b3AbVU1xXHm65m6hC88SY0alcrHIeU8R2vJ4df5pIdL+/P20586pMSTp8au0oKyyiA1ISiqwJKgrISSxbhtvJ4OtmEd/d2+Zy4xdsBok1cd1ccYSTHhTzqSTGLTVvJ9vWNeU0svCixGfFhkj7ZQSOjsElYWVHZb2gGl2+ODXgHSkgZbBV1rghlN3t/UwtXcKQGewTuAI44kx+hJ/i0jZE8UrACVUqi0YJCIFNgKCCW5N8mueAJOpQyZc8WLENsakoYow2+TcHcCRrChdtWB/mq6GsNvdNwgSmSnKHOXEwfd6r7B1fqtSil0UDRb3+e/+tDQ9PKztMJGO5QNn6RXNj+tf7/OrNGKsG3MhTjuIjMyWShYKAFK2CpDE1wVAFANkTduC+7dwu33b9/AKX/NEase4TdkDkbQQ/ofW8c53akB8yFCS6Ry7mH5ZRv1AAtXg/byNXuTIQdyV0FtF0Y7P1/a+6TSiMkNd6JiNPM8WPIuHLEyjIUEuHJ8M21toNbhtN83dCrh9PZCnq7bYYoQkb7dgp3Cuq7JOaYAUeFvgc0NS9I6D2uoZH4XIjbZH70okvvDNFG3gK4IrdZq6+aEOPlCSGeTJQJmSSlIpeyVLFmT2xkD23ZRjfn6jzep3tk3jc2+RIuJCcf5ORykyit8azbyr1o04zY1KqaVHzWCnruvS9Deq8Q5HXYhuMJExPt4JCR7t3P6mC+fHu8aufX3qMxGKCJGlyFEYjckbkkeq2cDnaTfI8+eNB48EiY4wVQtm/WW3BrXdu/nsQVYq6DyPNXQ0Lk5cMMWJKpOXnKQpLTFiZCgXYwsgsd1KfgCwSNb7v8fe+Mxt4VGN4GBcdyUsfLMzE6ffUnyR4ji7X1tzEPUcLqzk6dNARK6ybwu5s0Dc1cqIwhZtxAAQ8nyD40JsKjaBsrgqA3t8WPcAxILgEkmixC0AQX+oOkZuZlxK2/Hj2iRXVtwQIRaIRVyF/JIHHPPA0T1TAEDrGr951jLEAmSVpFkWRgV+iMkDzX348A4wnGXGJPnLjGUmJ8py9W67fAALgq1yHLVF0X3j8++qTA6aUklcyMxlcNR8L54AH/A+3g1qxbHscq+0bbYHYFF7ULyNRMINhowtWLsmrRju1X3+FBUj37j5jLDbJsUEOjcbrbjk6lzfSP4rGLQTRCQO5UxoBwW3COUAnaCb8AEDzfI0bm5Hbg7k1IlW1dD5TGP633gdERk0d6i9T4MmOi5mRDvnRl29sBYkUEbHZT79oLNdf7DnR3qaUZ3RpGR3j2RyblBG0GMB9vj6WAHz8/tzWz9SyYumKuRjkxSWpLyAGOJxtogXwW4Bv23dVqTIxQzwDAZjGi75sfvbgvCEF0Zve/6COTyLA0buybhKMpGJkYbh9MQOaTLx7Slb76cZsaQerR7XrH+j9tHehGH+FSoSVG6u8PNduy1+LAH+h1Ueh+mpnYhikiigjjCy1CpG5zYQksWs0W8354IrkrInilyI80ezBO2N1YGmJYna0CgimVkSyD55oDRPSO+Z8qDGC4+PtDIzQGlbtgK48FkZjSjkUCRxxqt+Upz3f+URqbHlEWjaYd83yo8iLeHrSgUR27xdP/tfp6V5fbQcTiXasbJIsJaOJY2AkQJwfxCEjuKoVQV4B/o1hSIaHkA1VgrwfAAI9o5sKC1Agc1w70p0vDgxZ5J3hlUFo5OT7Cje5mPDb2YcV5Hi7rQfSc0ZEYlCCHc7q25BGkdhe3uPLyXsAC3R5B+AXcOcoQly4hyQeNuau218VReMWGlTQpV9C5/Pz11H0bp5gj2GRn5Lbm+L5PjmgBdg3wa1ZpEzbkVGffy0O0hZdhoq7kKqMho+wAMAPvqCWtjMQVHbdiGBJQlSiJKALjdi5YEVwV4pb1Nm4zgTN2pGMZhyFaOckcqNxAPu5CsfBNVRutDR20erVdhm5RMd93RZ2OjL+f8ATqKSdIUSSZ0fEsAYZIbsvtLIDuYqClNZKjnUWbgzzr3+nBFxyN0cfcMZLiw5UKNnLCrBFkaLx84Ys8bxYTrFliJa5ve1naig/l3uv3KA1A8VqXpM3UcbOgiCVBLMQqxndEiEl2BUgFCFBNgckGj8aIbrHcJbe5GG4iRlJJrX1bbGPylPUsyTtu9NjyKlFS8nXf8ANbn7mtV6OX/Dw93+Z2033/m2jd/veuaN0ta669LWb/xT/FK0EeMh7czbGKe0bzZ/MYchKF/N0fmtaRrjICKIsfvqozltvOFci6Uun11E4Ezi9ayDqfTsndgRS5aKvhnQiJyymwwU2CWNRhyfg8WdDnHRsnNghjaed6YSPspWVxYs1XvLFG83ya23q/8AWH8PJsnPjl9suKxHdjPDDavtWvBjLAXXPJ4qzqm9Q5xw+pxx4yRRyymKN2KWJNx3EkAi9qkgEUb+ftjUg+HF5cNqMlkcdsYy5JxiHJ7w4/fXOlNyKuSYy5KM+PXGocf83t7WEhl7adRJIAQccknaige42h5A/pqPqXo2PFeLIjy2ETTKGZm7nxdxOvO8BeFN8D4rkyT0ISz40M0irKqZDnapKhGKKqeLBqzd+P31XvgYmC7Y/UD3i+2SMFAuxfcpYqXHuJH1LzQ+L0tmf8WLsSnyPmgFHxINXyX5SVY+0Yng0pHyvMK8+z7e1/1XRUUCR5rmPqFHIiZwWp23OaFkgKFsEgOAVZQOARTIJDLFi94JOidx+5A/vG0Gjt2jcDe77m1B8WerFLGiRNFBjGI74Hm97PRbjksS53CyRx4o8UyYA2do9xkZfyRG3vUhh/NWT2tV38G9K+QJK6KjJbccuKJCOTkjUsMc6HC2fc+9X5e69POurOwAkZ7fiSWVODPEaHaobfeookDbVCj86bkRAIuOZBAiZQCRRgtJtPuUkh7sAg/vQB8e57TWxP3JJN8m7BN8clDsJ8kVzYsugkZduzduBLKkexS0hjEaAKRbeHc2SKIPN6ZR6YprxhEOkxkjYmWiN5Xf5+P3+3eo4Z8NZc2eSKaRN3bG8FwxkUqV59wPBRd9ADnjjS6B1bBw8QO6FJZI2XtE7m22V2xBKNGq3/exYrU0O5yIlyvysdt8/fSg772ZltgdyWACPA45IIAY2f8AiJBJ1GEY2OibIyXK07G9hcooohTSqB4/fTeTty22cyIBJijxhEwcWMZDuNoB1nTKskBeUvyvvaYP66Aw+urHDHkSwypHGVGJEBbUxXu+L37aJ99HgD50Z6p6jg5IXJSPvkyoJkQ0teSXRqKvS8LY3c/YnRx9b9JkZsQmERqi7TuIXcC17ZP81Ec3zZ886HxepNjuywQpJgzFGErncvFK7s2wo6KQeDX0+Res9jeNybLadywbifKSg/zLPHL+aVZZXqpwYgSCvD6Ppjx4PbTd2M2akqLkRjIhcq6KyjcxI4QDeV4LUfaGA8cHUGA4MGMrETxRrLMVHtlTYeB/MBNMV+QTx8LZnqaPbjnJeSWOpMftIDvoOCjNQWyPAIoCvq4A5IwY/qZbcqHKsQrurlbWirKyup93Fj/MKteVMpcsGbtSpRsSEbuKeUuxGnU9YCvb9R6t6fY03uuo3vJci00uQOWaJiPyEG024XaCtcUDY12ZXjheGNo8RPxIAeR7k91EMQRQK2tWRxQPA9zTKTfPuO7kHklgQxv4LXyRRNKONp3OWTad6BbVmYfkB7kKbUBYSPIPb7ySDVi78aSY8euerpB6kYt7HjGiNEdA/n7X6f3y93epIFifNlnfqBHZC0Y/aw3AqeK9y8EKqCvk/GmemPRynblSZdDc6oysEj22UYNvBLMwBBHxfHIvSaAsgiMMM2Or9zIng9v6y7EAODYHkD6l8EXQHx+jwdRfZgN2I4VuRFjVuXPDKAxVb2m7s8DV7k7hInPcNsTmxRoiVCHHjGQvbjF59lEycQXNXZ323aaPi6GkzPA77MRFP4aXuBCWZqdVkYhmJ58gjj+mhcP00mJkSY8mYyJJCFSiVkIc1TyAbAtKaahf9rJmR/C3JKxK2S9RIY4/yw24Fi1uN3nkLxXCj99VcK4sgECRd/Pi9u6wu94n9y3v3LGAD7W4IH76y2N03OUoSmYTcifLEi3U7n5PqkGeSurnFjQh38r236Y/Y9q12BjHjSJHnxntT8KQArANsALEEWW5ISxajijqwztxmllFQzO0cSTxtuiYEbjv9pKErxdce0A8XpmROzMzSLBCzqYp4li7kgA37XoE+3kGroCiSeF1C1gtYCtVPtVU57ZRrCyMtEEMAVPDf11orN5zbU77uyI54RuMiPfzRSXTqMGDr+3fu5L9nGuvArho1jIRlbtY4aljmjF9xjuFKy8iyQRzXg6c2YjytLNO5H4MWuMGAUNxQZWNEFgw8VajgCzGGuuARYIWrB2ilG2+aDFQDdChRqy8sSjL3ZlTagkdCrBIY1IBKqoYb3uqFkc8jjUsSRS/5ciL9M81Xhk8cPjTGm/z28n96zquymxY8KCM40jSuUl5ABQBipKSVsoDcABZJNkfay6/17BghGLDGZmWW9q2XWQWu6U8KCPGw8ftxepk6lMCczcuRu9kEDAK4G8+8DYxVwos1ZI/ygDTcLMxUbv9SEcWSzGXtu5VWTdSPsIDN9JBJ8lbrnV728yiz3tzcIEmUuKS+bBGFBGRwKvBT76UI0hEitUXZjy+e3UMiSSAICDmTMDlwtW0xqpI3Kw2gUFO1CbF/vqbEhhnnz9jy4jbChFooAUgOxPIs+w1dFefJ07H/OSbquO/vqQRI63GBGhK2LDElWN2fP8AStP9IdNi6ni5JeFHeQgySAe5wy+3n4KFeAKrj5HOM2Xwt2QZhD5iKkos2NEfEoEQqLddGrK5RPVxebozforefbQpxM5+mxMssbFCz7ENkgf/AIxL5RhywWvkAnWhfw+eaTCilyVIkflS4AfYfp3/ALn/AFqr50B/DT0hPiQP+LZGeTbaLyBtvknwWN81xx5Ovba7dxee4ciUGXONxBGs9ara26CSUhXamlpaWlrPXRpaiyN207Apb7MSB/qASP8ATUuvH+uvXowHhQIWMhuRgLEcfI315Y38C+Ax+1lSRYi0XQW40mRHK6nh9axQvFiZDH8WbBQe6wqlu5u4FMBfwbNVxryH8QfUjfj8eMrCIA8R7jxKz7XI9yu4Oym9vA45N8aD9TQ4+VmY0kWSElmYMGjG+ig4dG+m2C7dpPPPnxokZUsWbO+Uplx4UGxu2rCMFgVoUCWkDD9wR8DWJOMx+G84y2jFJMlKXEQfqr0P86ynOS5+WpfcQz+mpPXeNk5U2NFB21HaJcsDVByDe3k0dtDxbHVYZB09VgyYBlSy7nQqjcxChsClHY024/b3D76Gwp5OnwSSRAvLmhWhMf18IPr3UASGv2liCT86M6VHnY0E+XKokPavtEs7pbA7i1gGhdoP2NmtKe7/AA4/8fc3YyjiMISENxMfFszEu8epnWJG5MyKPlKuPnj765FiEEIJ0y5du95JTtMAFbnQte1txX5NMq3WkyHztkAYBrkU7ip4VpGFhnI3EcDaq15N6a/T5jEofCQy5UxLsGrgbZKYoLjNK1hdw+w3NpzqiyNYhS8lYgkdSPtEZRAOSqjn7Cju4BFBm4TuUZcu275XVlqBV8ZUpgDOWxKwlf0/Ozrt1WDpIM4n3MW27QN3tqyb/c8H9jX7GrFPdwAp3XwZEUNwHKlyxK2ObVQ1ggmvHA20XJQ2fzN1sEkSqRyOSZCqvuB9puuL1zLcxBw7dqSJIHqaISjcpJ4kUEkf7+eRRIulaO/19Q8Z7S3x4etK/X8/Pw1HNkYzCNcg/iYfEMcK32jwDGzGmJKlV+9ICavRzRZDssXUmRMc2IypVS0q/TTFmDUu7wBqUQTNLNjJk46xzRmVBGtML2rahDaA0bb3HwQeeIcH0+MtZoMrL7ssMu3gK4jG0WGACliSfq/avIOsXe2SpO5GIOJLbBkXGcYhXzdT5L8xeNXxk2cV9urrCK+njrGi/wD/AC/TOVWV+8OWPcSyPseKoefv7ufI0EoyCHSELL00EjimLRr/ADUDhwC17gKU/Hm9DYfojGnLYa0n4WSRmkdLDM4XlEUkFSFFbiDwOPsTn9CMbxYWLmdsujtJGxCFqq2WgWQVftBs1Y8HV7m/ubjGH/J34zldwjIQKz8azqzMRxmtKMIxztwQrKU//Wv7uhcfIhMe2EhccsNuNL+W0snttlccqLK34oqLoHmV/sSPkWGQ2QQpoq1EXS2FDNRLWQKLzMqUSzs+TisuIlLvj5DMgILLdhiRVqR8e0k1oOHxUZMnbgiclYxDGFD7m3MArNxfCgc3wCK0RmT+aLY5W77ttQIihaodheDSSsP5+nf9/wCuq/H6Usc0koZrfghm4FX8Hx4/5H31arG3k91aoF0FMgZiNwkagEDWHWq8NYs1xYLKopLbiFjI9hkSvdKg8AIvs2GwfNEnTcJEmeLakEolOQpUntvW4sNyg+QR8KSCSB44apn0tcN4F9k6S2qcPzCB33+fn5h1yWCt1umPLENxxscWs6hQ/gD3M6nYB5oA7SDpPEepKRixpjGBqm3KxBDC0WgqEVRNHxYrzpmyePHjnTDRZcVnRnNMxVE2kqDZk8myWs8FRepfUUHUCFzIl2XEjdhGZJB7bLA87jz9J5A45IOo+NtQlF+LGCPGM75MFyVECJGZ63TedPjJE4r6nV+Mrmz9L1WYPozqUjusksSrGdsZ97fAb2gEEDm+eb1ZSdRR2/CKhx5IiElylU+xlW5CTsG0SURbPZ3Am7rTuv8AqLOkKYkYZpgR+IZH2x2V4Jeg20bTftq6q+NPzUzYMaLG7aTNkGVTIFO2iLKsWPFC/wAwiyAK5Gqn/wAic5RP+VvRZmQlcfhhl3BBLkUxGzPtWkQC3bgh7U8vHGvby41HFHYJj/MQN2xNGQJp3IX2OCASg3AMOOFU+OdMkjKivFWB7Si8E/SDwq2GAAY+Cf1cESYJEpAwokXFg3C32qXZAQQaAflTRYKRf1WRoSFQoCpsdlgikKxcDaCwffKSW8OSaIJNj4rRGXM5Hs+vddpi/miv03Je8UJXf+v+/D64/XQnTekrBv2ljuct7m+W4qzwB8c/v9tHFxwxKKFKkSO6jtlq2SBFLNIDXKsdqkGgFHE2PGS6KpLksNm32mSMHe0sZ8C9qqY24O2xyTqLBmVmhUSxAyLLGVnxwG4YkCwNpNgfJBpqBI4agMno7c9Zt8VQPdX1kuzK/n5+euuRSB5iYgZeoC2XI2gRsoA5HuFjtntjkX5F6Lxunrks46jJsyUIpI2VCISAVtWLHlixu/kaiMOTNjFhmRBsR3UtGaG1EAO9uUYij7SoWqI503L9HY+ZjDJecyns75HCK3cKpZ7Ztdh4oKfHH76k3owmS+NHbnmMZ3zYse9ugIkXuPnNW6bBkJxZHadXfnObPPWrh8yKLpWSqbBAjT9tiqm1C+0kEFWtjXI58aO/hp6ldsRu9HEuwqB2YxGCSLI2j2iuOePOvJ4oijniz2VVglVYVQLua1jZQJFrbt48gtwo/sbiYGTL+OhZ3xIPd2xtT8vdQ4+wdVZiQ3AIogjS3ZzjDe3Wicoi8vp22KEo/wDtLN0euqg5jEcD4/msw+x3+2vdYXrWLMijbBPeLMNwqiiqbbfu+m/pH3u1ujr0kZNCxRrkXdH+vzrIfSvqHFwMAzxyBmkFBNpBtb2xIh5Y83uHFEHwL1o3o/1H+OxUm2GNz7ZEPO1x5APyPkH7EfNjXQ8XcnHbtjBBeKFpeNbQ3OUY8gF8XnV1paWlo1ehup54ghklayI0ZyB5NC6H7nxrJ8j1jH1GArLAxy1jd1i2sCpA5KyKCpjBom+a+Lq9C9aepo8HHEkq2juIj7d31A+VHLCgeBrOhmb3E3SIlOwlZwFk530UUKzArW0m1/a9QS/iRIczcHlFi8YPrGUnBZ1/3rHe6prj5vL9w86BlyY58SB/wLVA6RyCPhQo9xCFeX55B9pBJBNnROREEfMWNniMssQMcyext/n3U20n6dxohVB80dKbIDF5GneZZl25OPj0TG2zYeCSVVWAX4LGrvnTw7K3LNuXYGPeL7gj7o3+kpTC18/UR9+Z5LEIqh1cmXUiRlgZgqLFv6c5NY1Tn9cV4rw+cVemuoJfbUat7U3cjFVSQsifH5rChs2n/uNaF9QZeVly4mOu5FePhpGFrssPI6A2XNcXV8eOQHd0LtUGiANtGvAqx4qj7rFUSSKJvRONkFDaM0dnzEUDEbmehvW3ZmYLW5jw3GrJ7m1ctlqVIOMXRefIBV/uMpLKRlifX5+f9AE/U+n7c/EGRm8Iij3NscOCAm5lpVD3vNUSRR4bkHB/NXNgwlCbXEgmkflSPpUkKStBN4I5Ucc3epOndI/EdTWSSVZGG6WSFkKtHISApYWQwXdXt8Gj9tO6p1Yjqwx4XSNZW7cmxUPcSONt+40bYm03fUPHwdRKVcgkptbcJMp9fKt8YUCotL9/OqC6U+pSj39Xx1mv8aSypJUkal8Uf/eh+N7hfJDH8w20ZO2r5vTJXlGHkTwkTQTN7UlVi0YBKgkhvbRQKAL2mj8ka51hx06VcWLiHIaIzd73H80hW2HjbwFrzVHS9X9KkwIoGxBMsW4OUDuQ8wlsqwvw9gbaq74sa024/wAWEDtPiRJNcoRHi8u47ivzPmi+tJ+lf/q0dL3jzHUWdPgNJhFoZccHaSCvaVAB+WH8Mu4+wsvBBsnm9TeofR+N3hIjsxAMphjIEiryKDbgWQtXFXQP97H1ZHj5MUccySRZTp7I2W3ZCeYyoPLA2AbFEjk+NVojVVEag7EsIjhCUUlW2EKtoVZaosp5U/fWezvTltQYzlUtvjKM6XC0jhabBPTsTTlEJNhZKxP8/wCf7aeqhdm/8wJxIV4/FK1BzJ4/lHht+759y6d6V9H40KyTSSq/bd1ZdxAsX7nmNFgFIorX9qI0O8oO4Egkg7uQfqBFtd3ZJPN2dt7toOl1Pp65QMciiTcX2BpCoVmY7pBaBBsUAf8AiJHPOmz3YxkbciLIRaMDl7x6+lX4iVpBFTkXT1+fn650JhTYa4WQYoJZmDEKZE3Ct35ctgexS3uZmpuP35ts0kLjT5dLAydr8PGjAHcGrcpeijBQ1eVA+bJ04+ocfBwZTDFKHJ4WUqGlNAKVFi0UtRABP7Gxpvp70002GHzjM3aYCJpHcFaVu4SCaI+ORxRAqtG9uwHd3JMuG2wtn9SMeMiEKAae3J+mnGLUQq5X113Zb3qCZnjVu+THK4YYLBv5aHkDenCDa0d2CeD5o6lmCx5mFj5KBHiFrMklBmLEc+0HajBb5s8NxzcXpuX/ABba+UOYY+4gh9i+4qhDLzftr5Hg6d6Y6+ZM3K/FSRv2e6jTuiL2gr+02AAgbhTXknm605QnCbtyDnGLuVaWUxgxl2TbWfhk3pCJZ0vHrzebPTAHoad0HpHc/HR42b+W4pdh3vtNFn3NYcK1puBLUTZHkwenurZWMMnHmQFVVqTcQXIO0PDY/UxHF/B8kcx9OxTBnTS4zXGxLY/bK9u2/mIZbped1KAeSORVaID8CiSnJUMxfjuK+33J5VgVNHzt59w0R3ZyiMZrGcIcozCxPNgLjA+t5+VNDEHICLSe/wCZP96mw5jE8JDM5icEut9zJtqZSSb2RMdh3MR8UuoOhw5mX1GWVpCnYkolWV955IQfpWML5+fHg2RGJFYEWD+lgTd8eCAefg0bBPJBJ0bBnSqHRJJFDK4ZUCFQHYmSR4wEcKoNBq83RPgzJ3DblCEuPKhaFq1a8Zv9urCMRlMhS6yff8/O3QOPiwD/ABAz5Xec2FEchQulqQ4B+pu5VtTBQvHB5lhyC2Pi5BCw4qAxOqtzInuAIAXlW2hthPABNm9GehOkRRLlZDPFOoJ2yVQMaKG7dN9PuNMD54PPGq/0gh6g0+LK9QRmMdqNVTY7l7KkLagLYC+BZ+2q3t6C7m9NlwjucVk/OkokahGghSGezRGDUYlWxvHWG8vb3+Xp88ixKzShhCwAwHX6owfHtsOg2ulljdbtT5wlx5MGHIhXKRaAdYmZibpQASd+whSwrn6qHgi9MnXMn/AZChoIo2KLyJDtZYyGcEX7PNAci/jRBmysXqwiKzypToqhmbZEGUrKNx8DhWa75+SKMbxOBuxkfPtwWUR40zoHbfTifNFxyv104IsU6k4e+s5/Xp0zpOLgSZmTGBIpZNqhmqx5YoP1FDwA9mj+96DHpaGCZ3jnJBYoZk/lDaLcSIGP1WFJIrg/+Y71D0vDnyTJGH3xsxmVQD2pPHcJPsVQwNgk/wDlo0x5CSXNbj5b22b2bhuRVDKdl+XFMOOddE92bKfGbKEuMqkHKMgPbN4vwn/kNazIgGKSzC0mfz1PbXMnlZW2KjFTIiP9GK8dWqggqWZTvACgHdytG9dzo42bNldJsktDGlhSq24BABG1goNNyKpmuzqNZQy8EVRW74Fqyk3TV9XPzSjnjRDOCxL94qsgkkCSnfuFduPYwU2oUMa8ff28YV0eKrDnKWFknIAV8y1bJb1d/n7+55/Q9tQ5zqFxMT8E+8skj2fd7xT7HrcWPiqUAAAjV/0n+IkMWRj4uPGxhMnbkIQqsZNr5YBnbfVnn9XN+KjFzZ49zQzd/Lm27sd/qjRQxNqhG1lLAEAKD554p2H13GwKbNjX8cgMj/luxJZiykKCUU7aHngjyNOc7Oe87iElqEuXKb44oSIwMXVffTgcWoANHZVH3LLdbHpaG6fmiaKOUcCRFcD9mAP/AO9d1prr1Ves0xjiscuhEGX3Ftu1idoO79PmufvrNtnccp0nIQBF/PG9X5Y0jbnBFiiKX9r1q/Xeix5ePJBKLSQUf7EEH+xAOsr670rEw4+3HlPFM7qqyB6NBqYbEFhPJLc1X9jnuzKIbm5ZJqO3KLKEpesqyB3+msJw+bkR8ZkJZ7H31C8qozjbNh9r2zZCKWWQ2FoAX7XJ3A0vNCudRpKpAAMS+CEjb2pv/SI2AZW2gs1N4oEc8ky4wx2x8X/EAqjdLICLHD773GyFY3w5AY38WNNw8szFSsk+R3J3BKjtR1sKqS6gnbtIIAIsEmr5Mk+Yyi8ve5N08btgULyI8lIhQ1JvKqwlft9/X967ftqtn6OjTJKynuICAeQRu58fJ81x9vuNHRKW4WmLcVuQWdobaSX9u4WA1bgVFHnTY5KXda0h2EgezvL7REBdmNioZnPkgHdpZTdvuIXRXhfGULOu8FlWzTgFqolqIugfv7bDkkY+eu/KF4txcWjwj0iq/L+d/p66UzQuscc8yxwSW0LRsGkU3ysjFWsKGHPNkD4HM0Ms+SBgtE0DhA0c7ISwETLbcnYWfi9pBBbxqc9MnLZeOkWKASuREfgEuCCF5YkBfqogEqRw23Uc3S83PxUZ3SKSJ5AVKht5BC/mFD7OQdpA5BujesJbuyRvckAU5JSlHl1uROMQkNk1u6tz3ZGV4M/oDXhy4fHp1ofqP8MM+eYGbJMsKigZIdzA88BWJ/1v5PGiMjKyMQDBET5LbC5lCm9kjMooBtilaIFnkjxq+i6Vn/4CU934qiwj3H6Q/wDL3XfKC/Pk1415/H6XmdPxZHV0kkkaNQgUDa1kfls597e4XY4AuhWr3EuMN3fNxWoxnD5cd7jxLKOvGmxTMYccZRL/APj76ghEKCSKCdZIkG6d5CFkNGgI22jbuo80KP7HTpRt+obSvxuQ7bUsFBD+4hByxG4lh8Dks9NyP+lx5IsZt7tPKfO4h95JXhiSCRuAAYgkkAVoPHkDlVDozyzToVgUKLZOLkIBAIp+BZB+dvuZOMh3Bs7tVxUqkrCJaRX5m6QGg1FVj/Xtjt9fH386Ch6MiztKAe4wCnyfFfH3FDwL4/Y6LaRaIuI8E7JH9r7RYVkUFmNEMoLACiAOBpO/sLHaAfYSRaCc8GIg8mKyZA48MWN3xqbNyWh37nnx+3LEAxHdj+jaSGYA1tBYgk+0A1Z4v5roM59bx9hkZ8h8qN0ml35/P1x/vTY5kdktJc1ZCFilZSixGypWuPavDE03iq41I6NG3b6tkq0cqFYgXVAzKRuZmQAHggU/3OnJjCeTIxfx4ZJAsqKoFWX3/UKtVoEhCQtqfHGudD6Zi5SGKXLeWZJHUuXshbAACOLaPiw3zZ8+NYy3NmNc9wiDRIGUocjlGUTjGMSZ9RVXfnVkZeI37YBrCLaqeNWUE/SYIFEMwhVi1lMkor7av3A7Xq/jxf76qcXHmZXliZZunbpHWEbbdELAxgkCQncOCSL45rXsep/wzxBiwx2yDG3srgC/zDb+eBZA8VXjxrxmd0nHmnTEgy2RRGTLF3GZWO67O2l7hB+iwKX/AFqcgmR3t8nLs5xagRy7lxLHHy+C9Nin0wo9kz/60+PXTO+hAFGJHao8SdGMZqgZS4uuST5NEfvpdwPZVt5PNht5YCwGJCgm6NWppQBfnU2X1eny5T1Dd27ijXYpYlqNAUFkfgpuUk2DdC77ITTn8x44kgbuT2E2gG9sQAEhIJrcTZ3cmhbJcjkdNPa/VnKwiLXFV+Zum6jUJWPzH6uO68Gq7B6QkUkjoCpkYFju4smgfPiz/wDLGjAAVHgL7fcXVQm8exzTFit2rIKUkWBzqfHjPcQAMSakAJpmhT3CUMOBK5VQV44UWFrUHT4hP2o0aCRpsZwVljpuWYp9P1XyQQRewnyaFKltdZ82ASXoX+WRkocORNLv8+3r9z/GlK6tKX378yBhUEAHbkCt4qh5U7mphwOLrkzGxcjqP50RfCkhLwvsjbc5pW5BYOAoIHkg2dDTz5gxosmKOEPCHjcJtLsoKih+gL7bKcWKNDxqTr/pfOkmXIgeNpHMdRrahOAtxyKx3AH3G/8Au5+NZMtokEtwgjwJAylCXgPljGMJmQrC41QSrEb81gH79qnroTG/hTml3lnyQJSSVlWEM3PyXJG3z4/30Tn9XOWWSeKTHx4nbdMob6o9y7CzWCGb/KvkAWPOvRfxM6FlztirCwMVMsrPdKwAIcqD7ieRX3rkXqi6h0/NRYMFDHIrRtvd1UWu76ZEBLVTAKorcPngnVT3IEz4u9ymHL5op8OJ2xlExKXRd6qUHIQo6xXzfcfB99DxOJFj2NHIllMcBwr0o5kmBpZK2klTwTZ+TUbgN+4IBolbIN0TTNXAvigAwAAA0V1QSM2ZK0eKqxJ2ELe76qNAi/glaYXdigFOondSZdrCSOMQO7hQsYjeMxkqg5c0bW+OAPjmga6/u5+Vo+WI5kDXzMrcq6zfz+ue30+1Y8aA6Z0pIE2xghQS3z88jnyPHmx/qNE/i419xljQKaEgt3i3AurxqihURxw3n9XOiceM9xFrc9GULuKs8aqakRxysjs25kIonkgfMcGWCY43ypYDNj7SJ0A9wsLUhC/ckMOSFsEkCjDnxWXL3ReCRVN5OMjGRdPP6/nuf7H00+GGV2dIInjyUtmypaHcUNt8NYDOCDRUUB513GbDBZOpTocqNj3PzhH7SAyqAKU0pq1+bHnQuTGZ8QZB6g2/H7g3KCpAJA2hVAYu20GmX3cHjV/0z0dgZ7I6ytIpCsRvDiTbVkkjcrE8n7Enx41JuxJlbptzbiSiSlIY97SoBF7iAV40+FlceR6NBn+bzn11pWLGqogQUoUBR9gBwP8ATXdS6Wt9delrwvqD+G2KciXNYlNwDSqKAYj53fpB8t/c+de61xlBFHkHyNVHc3Nu5bcqlWH0vzqJwjMqRZrGOm9TxD1CZsbG7pItGhK7WlCneEQ0re0Vu3bd27z51DHjTS9Pkkn/AOnhidpREsarYW3Md8UUO0BiLLAX440mP0Tj4wlfFhCyMDSg0BZtlQHhN3+nNcDXgfT/AKSyZsjKkzsYrG+5pInNoaG2MAg0+0ANuH2+NYomIq/D24y5zb+aMuVRj1b4XWDFOz6pJR6JWXTWylBGY0QGFwqwCiRLuK7zGdsYO5lG9STQ/toLqLNj4UKy7Z4ciUNyzhlunRAbuyUKlruxx5vUnS51y858CxLiJJtWNTW3am8nelMakBPJPjRUTZEfV44Yu7JEgiKpRZIwbWRbql493PPOr2iLubcTBP8AiRJZGEfmIyfE+XUjwBfjUN8ZPkw16tFntXjSggxW6oDjztE1UyqCPzioCruP0NtO00CCQo4N6s/RXozKxupFgzfhkW+4597FrHab/OQfdu+235OrjM/hmJs5Ml5SqIoDIo5kKm1LH9O2645PixWvc6n/AI+5uR29uUZSi8WMoyeR2pT/AG9tbfBGTyDuxMOlrK/XPpfIyupqokPYMYZill4qobAPCFz7g3/i4tRrUpEsEHwRXmv9xyNCdM6WkAYIPrcuePk+L+9AAWfNatnuxjI2pcVEvyX6a2duEz5y6zrKMzGxl6oPxGQ0h2hQrgmpgKouPrbYCBYADE2b0F09mycPKSHbjwwSs9hnLXy7ITd2u5QGu7r/ACjXuIv4aCPqDZSS7kZWARxzGzMCzKR9VixzyL8m9eVzXnbrDQyd2OJ+5a0QkiKu1Fuqax7uOeP31nuTIfE3LeO2QeUnlJ4jGRA6FFz4v9uXhLEUzJcHWciveuLkqx/GJGPwakrJA1AtJu27wg3I53cbnINXoQ40ydP7uP8AnQzOJWiaNW2g0Ql82XKlWYDhrrzy7rE64WYmCCIsSSRQ6Mb3b03k73tlBkrwRWivUfpHIhlxZMDGLIm10iQ0ga9sgazS7lJO4/f9tUQYzNqiyLuA9SiCbZfcdwu5Pl7vU9lnrx+zfzP/AMev01D1fqeIM7HbKxTEVCs5mrasm0dsOgsD2mi11e2x5OvW9C/hviHIhzVO5U98SGiFb4Ib9Sjyv70b41ayeiYMpYmy4QXUC1JsVdhXrhwD/b48a9KiAAACgOAB8DT2tyZGLGcgduMZRkjSe/trc2i1kFionvpuRjrIjI6hlYFWU8ggiiCPsRrM8r0PgdLjZ5WUxEMqrLQVVINivMjkGh8/NXrUNB9W6RFlRNDPGskbeVYf6EfYj4I5GnKW58OUNubHkUp3Xn99XKEZIyLrOsVwcxf8OlXGw33bgpZgJAiEkROwPjaATto+7ya8WfVfyJMfJzQZGkTt9gIgCWrNdHgiqJFcNtrwNer9TenZMbBdOnQdxyG9u4XuYVvJYjcQPCj+g15bpvpRMfp5lzY9pi3dppb3Rqqc+TxuP6SOa8c6jf3Iju70r4RlHK8pzJR4SInUfuZ1zm3IIw8o9fSI2L66Ey8VkH4edh+JyGHamBLLGncX2Fztk2jcBsC7avRM2Sg6gkOYqHs452y7mvaV90jj55jKkUau/J1z0Wp6ihysm5JYlj2yj27d9lvatJdhTZHFaK/he2TkNOJTI6kG5pFPudHpSGI5DKT44/00tzbnF3NqQM4QZJdEuRxhwe4yI/V4W3PeiKNSLpa+1Nt+19emq/010GLJx8mLHyZdjsGRUFERKbjJv+aoJog1xQP316r+FmLNjpLFlMEdmuOKzRUWO4t/DH9I5FC/I0d6N/h4uFPNOZNxdn7cailjVje0fLf7AfA+deoy+mxysjOobZdAgEc1dgj9gf7DW3xNzLCcmMoxuM6aQrvW21tRG5hZdJ76IcWDRo/f7ayPo/ozKjy5psmV4+0z7XRvrUr7pXc/pon2/cHzQ1r2heqdOXIheJ72uNpo0f7amTuMHbjNiSTklXQ9acoRXklp1esPx48JMXMDP35b53BkIi3EI1A8KvJIuyTzwdWeVn+zFzsoAwtFRxkBawVLg0xCn2kEqflhR416vonoaTp+PkbH78p7kittpnO2kBXx7RxQ4P2Fka8n6N6Uc1ciHLEsiI4VYHLJtASyR4YBjx9uNZ7u5H597cEi7jHu9yROgp/kiSC68H74EJFQO+I9fKV/fC6iz8ftRmHKAb8SyrA4IJiQsq7WDCkUH9CEghjqxdMmDLxY2jbKjEe1XES7uV90hJ8bSpUru8NfJPNd6Wzlz8psbM2TCNY2iiYD5Yh/FM/hDTE/fVh0H09nwdSeoHeNxteUtQXY1xupY+7gkbV58eK1O/CZHeggz2ypA8blNLltvYABx6vxo26eCdS684DqX63nQHp6Tp80+RE0PZaUhY9z25jBsGNiOGDXacmto5HOtF9H+gYentLIh3yy0GcgA7R4UD+vJPzx9hovE9F4keR+JWFe7zRPIUt9RUeFJ/b/ANdXmuvc3Jc5kZyYSSQSpRqnOtNraIgocgrGlpaWlrLW+lpaWlo0aWlpaWjRqKPFRTuCKG8WAAf9dSaWlo0a7paWlo0aWlpaWjRpa5paWjRqOTFRjuZFJHAJAJ/11LpaWjRpaWlpaNGlpaWlo0aWmugIogEfY6Wlo0abDjqgpVVR5oAD/jTxrulo0aWlpaWjRpaWlpaNGlrg0tLRo1HHiIpLBFBPJIABP99S6Wlo0aWlpaWjRpaWlpaNGv/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zh-CN" altLang="en-US">
              <a:ea typeface="宋体" pitchFamily="2" charset="-122"/>
            </a:endParaRPr>
          </a:p>
        </p:txBody>
      </p:sp>
      <p:sp>
        <p:nvSpPr>
          <p:cNvPr id="9" name="TextBox 8"/>
          <p:cNvSpPr txBox="1"/>
          <p:nvPr/>
        </p:nvSpPr>
        <p:spPr>
          <a:xfrm>
            <a:off x="2172341" y="356841"/>
            <a:ext cx="5178470" cy="584775"/>
          </a:xfrm>
          <a:prstGeom prst="rect">
            <a:avLst/>
          </a:prstGeom>
          <a:noFill/>
        </p:spPr>
        <p:txBody>
          <a:bodyPr wrap="square" rtlCol="0">
            <a:spAutoFit/>
          </a:bodyPr>
          <a:lstStyle/>
          <a:p>
            <a:pPr lvl="0" algn="ctr" rtl="0"/>
            <a:r>
              <a:rPr lang="en-US" sz="3200" b="1" spc="-150" dirty="0">
                <a:solidFill>
                  <a:srgbClr val="5F5F5F"/>
                </a:solidFill>
                <a:latin typeface="Arial" pitchFamily="34" charset="0"/>
                <a:cs typeface="+mn-cs"/>
              </a:rPr>
              <a:t>Postural control &amp; </a:t>
            </a:r>
            <a:r>
              <a:rPr lang="en-US" sz="3200" b="1" spc="-150" dirty="0" smtClean="0">
                <a:solidFill>
                  <a:srgbClr val="5F5F5F"/>
                </a:solidFill>
                <a:latin typeface="Arial" pitchFamily="34" charset="0"/>
                <a:cs typeface="+mn-cs"/>
              </a:rPr>
              <a:t>Balance</a:t>
            </a:r>
            <a:endParaRPr lang="he-IL" altLang="zh-CN" sz="3200" b="1" spc="-150" dirty="0">
              <a:solidFill>
                <a:srgbClr val="5F5F5F"/>
              </a:solidFill>
              <a:latin typeface="Arial" pitchFamily="34" charset="0"/>
            </a:endParaRPr>
          </a:p>
        </p:txBody>
      </p:sp>
      <p:pic>
        <p:nvPicPr>
          <p:cNvPr id="1027" name="Picture 3" descr="S:\Avraham Cohen\from moshe5417\shutterstock_1290309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51" y="365044"/>
            <a:ext cx="8115300" cy="649224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bg1"/>
                </a:solidFill>
              </a:rPr>
              <a:t>XXVI International Conference on Sports rehabilitation and Traumatology</a:t>
            </a:r>
            <a:endParaRPr lang="en-US" dirty="0">
              <a:solidFill>
                <a:schemeClr val="bg1"/>
              </a:solidFill>
            </a:endParaRPr>
          </a:p>
        </p:txBody>
      </p:sp>
      <p:sp>
        <p:nvSpPr>
          <p:cNvPr id="8" name="TextBox 7"/>
          <p:cNvSpPr txBox="1"/>
          <p:nvPr/>
        </p:nvSpPr>
        <p:spPr>
          <a:xfrm>
            <a:off x="1143000" y="365801"/>
            <a:ext cx="6781800" cy="584775"/>
          </a:xfrm>
          <a:prstGeom prst="rect">
            <a:avLst/>
          </a:prstGeom>
          <a:noFill/>
        </p:spPr>
        <p:txBody>
          <a:bodyPr wrap="square" rtlCol="0">
            <a:spAutoFit/>
          </a:bodyPr>
          <a:lstStyle/>
          <a:p>
            <a:pPr lvl="0" algn="ctr" rtl="0"/>
            <a:r>
              <a:rPr lang="en-US" altLang="zh-CN" sz="3200" b="1" spc="-150" dirty="0" smtClean="0">
                <a:solidFill>
                  <a:schemeClr val="bg1"/>
                </a:solidFill>
                <a:latin typeface="Arial" pitchFamily="34" charset="0"/>
              </a:rPr>
              <a:t>Getting Back To The Best Ability</a:t>
            </a:r>
            <a:endParaRPr lang="he-IL" altLang="zh-CN" sz="3200" b="1" spc="-150" dirty="0">
              <a:solidFill>
                <a:schemeClr val="bg1"/>
              </a:solidFill>
              <a:latin typeface="Arial" pitchFamily="34" charset="0"/>
            </a:endParaRPr>
          </a:p>
        </p:txBody>
      </p:sp>
    </p:spTree>
    <p:extLst>
      <p:ext uri="{BB962C8B-B14F-4D97-AF65-F5344CB8AC3E}">
        <p14:creationId xmlns:p14="http://schemas.microsoft.com/office/powerpoint/2010/main" val="188764877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083" y="1061067"/>
            <a:ext cx="8395507" cy="5486400"/>
          </a:xfrm>
          <a:prstGeom prst="rect">
            <a:avLst/>
          </a:prstGeom>
        </p:spPr>
      </p:pic>
      <p:sp>
        <p:nvSpPr>
          <p:cNvPr id="7" name="TextBox 6"/>
          <p:cNvSpPr txBox="1"/>
          <p:nvPr/>
        </p:nvSpPr>
        <p:spPr>
          <a:xfrm>
            <a:off x="2172340" y="356841"/>
            <a:ext cx="5828659" cy="584775"/>
          </a:xfrm>
          <a:prstGeom prst="rect">
            <a:avLst/>
          </a:prstGeom>
          <a:noFill/>
        </p:spPr>
        <p:txBody>
          <a:bodyPr wrap="square" rtlCol="0">
            <a:spAutoFit/>
          </a:bodyPr>
          <a:lstStyle/>
          <a:p>
            <a:pPr lvl="0" algn="ctr" rtl="0"/>
            <a:r>
              <a:rPr lang="en-US" altLang="zh-CN" sz="3200" b="1" spc="-150" dirty="0">
                <a:solidFill>
                  <a:srgbClr val="009900"/>
                </a:solidFill>
                <a:latin typeface="Arial" pitchFamily="34" charset="0"/>
              </a:rPr>
              <a:t>Proactive</a:t>
            </a:r>
            <a:r>
              <a:rPr lang="en-US" altLang="zh-CN" sz="3200" b="1" spc="-150" dirty="0">
                <a:solidFill>
                  <a:srgbClr val="5F5F5F"/>
                </a:solidFill>
                <a:latin typeface="Arial" pitchFamily="34" charset="0"/>
              </a:rPr>
              <a:t> - planned </a:t>
            </a:r>
            <a:r>
              <a:rPr lang="en-US" altLang="zh-CN" sz="3200" b="1" spc="-150" dirty="0" smtClean="0">
                <a:solidFill>
                  <a:srgbClr val="5F5F5F"/>
                </a:solidFill>
                <a:latin typeface="Arial" pitchFamily="34" charset="0"/>
              </a:rPr>
              <a:t>response</a:t>
            </a:r>
            <a:endParaRPr lang="he-IL" altLang="zh-CN" sz="3200" b="1" spc="-150" dirty="0">
              <a:solidFill>
                <a:srgbClr val="5F5F5F"/>
              </a:solidFill>
              <a:latin typeface="Arial" pitchFamily="34" charset="0"/>
            </a:endParaRPr>
          </a:p>
        </p:txBody>
      </p:sp>
      <p:pic>
        <p:nvPicPr>
          <p:cNvPr id="13" name="Picture 1"/>
          <p:cNvPicPr>
            <a:picLocks noChangeAspect="1"/>
          </p:cNvPicPr>
          <p:nvPr/>
        </p:nvPicPr>
        <p:blipFill>
          <a:blip r:embed="rId4" cstate="print"/>
          <a:srcRect/>
          <a:stretch>
            <a:fillRect/>
          </a:stretch>
        </p:blipFill>
        <p:spPr bwMode="auto">
          <a:xfrm>
            <a:off x="18361" y="402979"/>
            <a:ext cx="1466850" cy="447675"/>
          </a:xfrm>
          <a:prstGeom prst="rect">
            <a:avLst/>
          </a:prstGeom>
          <a:noFill/>
          <a:ln w="9525">
            <a:noFill/>
            <a:miter lim="800000"/>
            <a:headEnd/>
            <a:tailEnd/>
          </a:ln>
        </p:spPr>
      </p:pic>
      <p:sp>
        <p:nvSpPr>
          <p:cNvPr id="19"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4245319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429" y="1017477"/>
            <a:ext cx="7996911" cy="5577840"/>
          </a:xfrm>
          <a:prstGeom prst="rect">
            <a:avLst/>
          </a:prstGeom>
        </p:spPr>
      </p:pic>
      <p:sp>
        <p:nvSpPr>
          <p:cNvPr id="7" name="TextBox 6"/>
          <p:cNvSpPr txBox="1"/>
          <p:nvPr/>
        </p:nvSpPr>
        <p:spPr>
          <a:xfrm>
            <a:off x="1828800" y="356841"/>
            <a:ext cx="5638800" cy="646331"/>
          </a:xfrm>
          <a:prstGeom prst="rect">
            <a:avLst/>
          </a:prstGeom>
          <a:noFill/>
        </p:spPr>
        <p:txBody>
          <a:bodyPr wrap="square" rtlCol="0">
            <a:spAutoFit/>
          </a:bodyPr>
          <a:lstStyle/>
          <a:p>
            <a:pPr algn="ctr" rtl="0"/>
            <a:r>
              <a:rPr lang="en-US" sz="3200" b="1" spc="-150" dirty="0">
                <a:solidFill>
                  <a:srgbClr val="FF0000"/>
                </a:solidFill>
                <a:latin typeface="Arial" pitchFamily="34" charset="0"/>
              </a:rPr>
              <a:t>Reactive</a:t>
            </a:r>
            <a:r>
              <a:rPr lang="en-US" sz="3600" b="1" spc="-150" dirty="0">
                <a:solidFill>
                  <a:prstClr val="black">
                    <a:lumMod val="75000"/>
                    <a:lumOff val="25000"/>
                  </a:prstClr>
                </a:solidFill>
                <a:latin typeface="Arial" pitchFamily="34" charset="0"/>
              </a:rPr>
              <a:t> - </a:t>
            </a:r>
            <a:r>
              <a:rPr lang="en-US" sz="3200" b="1" spc="-150" dirty="0">
                <a:solidFill>
                  <a:srgbClr val="5F5F5F"/>
                </a:solidFill>
                <a:latin typeface="Arial" pitchFamily="34" charset="0"/>
              </a:rPr>
              <a:t>like</a:t>
            </a:r>
            <a:r>
              <a:rPr lang="en-US" sz="3200" b="1" spc="-150" dirty="0">
                <a:solidFill>
                  <a:prstClr val="black">
                    <a:lumMod val="75000"/>
                    <a:lumOff val="25000"/>
                  </a:prstClr>
                </a:solidFill>
                <a:latin typeface="Arial" pitchFamily="34" charset="0"/>
              </a:rPr>
              <a:t> reflex </a:t>
            </a:r>
            <a:r>
              <a:rPr lang="en-US" sz="3200" b="1" spc="-150" dirty="0" smtClean="0">
                <a:solidFill>
                  <a:prstClr val="black">
                    <a:lumMod val="75000"/>
                    <a:lumOff val="25000"/>
                  </a:prstClr>
                </a:solidFill>
                <a:latin typeface="Arial" pitchFamily="34" charset="0"/>
              </a:rPr>
              <a:t>response</a:t>
            </a:r>
            <a:endParaRPr lang="he-IL" altLang="zh-CN" sz="3200" b="1" spc="-150" dirty="0">
              <a:solidFill>
                <a:srgbClr val="5F5F5F"/>
              </a:solidFill>
              <a:latin typeface="Arial" pitchFamily="34" charset="0"/>
            </a:endParaRPr>
          </a:p>
        </p:txBody>
      </p:sp>
      <p:pic>
        <p:nvPicPr>
          <p:cNvPr id="13" name="Picture 1"/>
          <p:cNvPicPr>
            <a:picLocks noChangeAspect="1"/>
          </p:cNvPicPr>
          <p:nvPr/>
        </p:nvPicPr>
        <p:blipFill>
          <a:blip r:embed="rId4" cstate="print"/>
          <a:srcRect/>
          <a:stretch>
            <a:fillRect/>
          </a:stretch>
        </p:blipFill>
        <p:spPr bwMode="auto">
          <a:xfrm>
            <a:off x="18361" y="402979"/>
            <a:ext cx="1466850" cy="447675"/>
          </a:xfrm>
          <a:prstGeom prst="rect">
            <a:avLst/>
          </a:prstGeom>
          <a:noFill/>
          <a:ln w="9525">
            <a:noFill/>
            <a:miter lim="800000"/>
            <a:headEnd/>
            <a:tailEnd/>
          </a:ln>
        </p:spPr>
      </p:pic>
      <p:sp>
        <p:nvSpPr>
          <p:cNvPr id="19"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359512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a:off x="4744596" y="736508"/>
            <a:ext cx="4353290" cy="3291840"/>
            <a:chOff x="4685367" y="2011080"/>
            <a:chExt cx="3748665" cy="3047998"/>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5367" y="2011080"/>
              <a:ext cx="3748665" cy="3047998"/>
            </a:xfrm>
            <a:prstGeom prst="rect">
              <a:avLst/>
            </a:prstGeom>
          </p:spPr>
        </p:pic>
        <p:pic>
          <p:nvPicPr>
            <p:cNvPr id="17" name="Picture 16"/>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995747" y="2354622"/>
              <a:ext cx="3108960" cy="2184600"/>
            </a:xfrm>
            <a:prstGeom prst="rect">
              <a:avLst/>
            </a:prstGeom>
          </p:spPr>
        </p:pic>
      </p:grpSp>
      <p:grpSp>
        <p:nvGrpSpPr>
          <p:cNvPr id="9" name="Group 8"/>
          <p:cNvGrpSpPr>
            <a:grpSpLocks noChangeAspect="1"/>
          </p:cNvGrpSpPr>
          <p:nvPr/>
        </p:nvGrpSpPr>
        <p:grpSpPr>
          <a:xfrm>
            <a:off x="228351" y="730811"/>
            <a:ext cx="4353290" cy="3291840"/>
            <a:chOff x="499947" y="2057401"/>
            <a:chExt cx="3748665" cy="3047998"/>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947" y="2057401"/>
              <a:ext cx="3748665" cy="304799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264" y="2367480"/>
              <a:ext cx="3029727" cy="2272295"/>
            </a:xfrm>
            <a:prstGeom prst="rect">
              <a:avLst/>
            </a:prstGeom>
          </p:spPr>
        </p:pic>
      </p:grpSp>
      <p:sp>
        <p:nvSpPr>
          <p:cNvPr id="7" name="TextBox 6"/>
          <p:cNvSpPr txBox="1"/>
          <p:nvPr/>
        </p:nvSpPr>
        <p:spPr>
          <a:xfrm>
            <a:off x="2172341" y="356841"/>
            <a:ext cx="5178470" cy="584775"/>
          </a:xfrm>
          <a:prstGeom prst="rect">
            <a:avLst/>
          </a:prstGeom>
          <a:noFill/>
        </p:spPr>
        <p:txBody>
          <a:bodyPr wrap="square" rtlCol="0">
            <a:spAutoFit/>
          </a:bodyPr>
          <a:lstStyle/>
          <a:p>
            <a:pPr lvl="0" algn="ctr" rtl="0"/>
            <a:r>
              <a:rPr lang="en-US" altLang="zh-CN" sz="3200" b="1" spc="-150" dirty="0" smtClean="0">
                <a:solidFill>
                  <a:srgbClr val="5F5F5F"/>
                </a:solidFill>
                <a:latin typeface="Arial" pitchFamily="34" charset="0"/>
              </a:rPr>
              <a:t>Spatial Temporal Synergy</a:t>
            </a:r>
            <a:endParaRPr lang="he-IL" altLang="zh-CN" sz="3200" b="1" spc="-150" dirty="0">
              <a:solidFill>
                <a:srgbClr val="5F5F5F"/>
              </a:solidFill>
              <a:latin typeface="Arial" pitchFamily="34" charset="0"/>
            </a:endParaRPr>
          </a:p>
        </p:txBody>
      </p:sp>
      <p:sp>
        <p:nvSpPr>
          <p:cNvPr id="2" name="TextBox 1"/>
          <p:cNvSpPr txBox="1"/>
          <p:nvPr/>
        </p:nvSpPr>
        <p:spPr>
          <a:xfrm>
            <a:off x="5300681" y="3765538"/>
            <a:ext cx="3193544" cy="400110"/>
          </a:xfrm>
          <a:prstGeom prst="rect">
            <a:avLst/>
          </a:prstGeom>
          <a:noFill/>
        </p:spPr>
        <p:txBody>
          <a:bodyPr wrap="square" rtlCol="0">
            <a:spAutoFit/>
          </a:bodyPr>
          <a:lstStyle/>
          <a:p>
            <a:pPr algn="l" rtl="0"/>
            <a:r>
              <a:rPr lang="en-US" sz="2000" b="1" spc="-150" dirty="0">
                <a:solidFill>
                  <a:srgbClr val="009900"/>
                </a:solidFill>
                <a:latin typeface="Arial" pitchFamily="34" charset="0"/>
              </a:rPr>
              <a:t>Proactive</a:t>
            </a:r>
            <a:r>
              <a:rPr lang="en-US" sz="2000" b="1" spc="-150" dirty="0" smtClean="0">
                <a:solidFill>
                  <a:prstClr val="black">
                    <a:lumMod val="75000"/>
                    <a:lumOff val="25000"/>
                  </a:prstClr>
                </a:solidFill>
                <a:latin typeface="Arial" pitchFamily="34" charset="0"/>
              </a:rPr>
              <a:t> - planned response</a:t>
            </a:r>
            <a:endParaRPr lang="en-US" sz="2000" b="1" spc="-150" dirty="0">
              <a:solidFill>
                <a:prstClr val="black">
                  <a:lumMod val="75000"/>
                  <a:lumOff val="25000"/>
                </a:prstClr>
              </a:solidFill>
              <a:latin typeface="Arial" pitchFamily="34" charset="0"/>
            </a:endParaRPr>
          </a:p>
        </p:txBody>
      </p:sp>
      <p:sp>
        <p:nvSpPr>
          <p:cNvPr id="10" name="TextBox 9"/>
          <p:cNvSpPr txBox="1"/>
          <p:nvPr/>
        </p:nvSpPr>
        <p:spPr>
          <a:xfrm>
            <a:off x="626960" y="3712881"/>
            <a:ext cx="3492185" cy="461665"/>
          </a:xfrm>
          <a:prstGeom prst="rect">
            <a:avLst/>
          </a:prstGeom>
          <a:noFill/>
        </p:spPr>
        <p:txBody>
          <a:bodyPr wrap="square" rtlCol="0">
            <a:spAutoFit/>
          </a:bodyPr>
          <a:lstStyle/>
          <a:p>
            <a:pPr algn="ctr" rtl="0"/>
            <a:r>
              <a:rPr lang="en-US" sz="2000" b="1" spc="-150" dirty="0">
                <a:solidFill>
                  <a:srgbClr val="FF0000"/>
                </a:solidFill>
                <a:latin typeface="Arial" pitchFamily="34" charset="0"/>
              </a:rPr>
              <a:t>Reactive</a:t>
            </a:r>
            <a:r>
              <a:rPr lang="en-US" sz="2400" b="1" spc="-150" dirty="0">
                <a:solidFill>
                  <a:prstClr val="black">
                    <a:lumMod val="75000"/>
                    <a:lumOff val="25000"/>
                  </a:prstClr>
                </a:solidFill>
                <a:latin typeface="Arial" pitchFamily="34" charset="0"/>
              </a:rPr>
              <a:t> - </a:t>
            </a:r>
            <a:r>
              <a:rPr lang="en-US" sz="2000" b="1" spc="-150" dirty="0">
                <a:solidFill>
                  <a:prstClr val="black">
                    <a:lumMod val="75000"/>
                    <a:lumOff val="25000"/>
                  </a:prstClr>
                </a:solidFill>
                <a:latin typeface="Arial" pitchFamily="34" charset="0"/>
              </a:rPr>
              <a:t>like reflex response</a:t>
            </a:r>
          </a:p>
        </p:txBody>
      </p:sp>
      <p:pic>
        <p:nvPicPr>
          <p:cNvPr id="13" name="Picture 1"/>
          <p:cNvPicPr>
            <a:picLocks noChangeAspect="1"/>
          </p:cNvPicPr>
          <p:nvPr/>
        </p:nvPicPr>
        <p:blipFill>
          <a:blip r:embed="rId6" cstate="print"/>
          <a:srcRect/>
          <a:stretch>
            <a:fillRect/>
          </a:stretch>
        </p:blipFill>
        <p:spPr bwMode="auto">
          <a:xfrm>
            <a:off x="18361" y="402979"/>
            <a:ext cx="1466850" cy="447675"/>
          </a:xfrm>
          <a:prstGeom prst="rect">
            <a:avLst/>
          </a:prstGeom>
          <a:noFill/>
          <a:ln w="9525">
            <a:noFill/>
            <a:miter lim="800000"/>
            <a:headEnd/>
            <a:tailEnd/>
          </a:ln>
        </p:spPr>
      </p:pic>
      <p:pic>
        <p:nvPicPr>
          <p:cNvPr id="1028" name="Picture 4" descr="https://uxcareershandbook.com/wp-content/uploads/2016/02/11_Intersecti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2444" y="4199940"/>
            <a:ext cx="5142243" cy="228544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1961681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077" b="5811"/>
          <a:stretch/>
        </p:blipFill>
        <p:spPr>
          <a:xfrm>
            <a:off x="5453825" y="1327513"/>
            <a:ext cx="3288579" cy="4693651"/>
          </a:xfrm>
          <a:prstGeom prst="rect">
            <a:avLst/>
          </a:prstGeom>
        </p:spPr>
      </p:pic>
      <p:sp>
        <p:nvSpPr>
          <p:cNvPr id="8" name="TextBox 7"/>
          <p:cNvSpPr txBox="1"/>
          <p:nvPr/>
        </p:nvSpPr>
        <p:spPr>
          <a:xfrm>
            <a:off x="477891" y="1939209"/>
            <a:ext cx="4962039" cy="1323439"/>
          </a:xfrm>
          <a:prstGeom prst="rect">
            <a:avLst/>
          </a:prstGeom>
          <a:noFill/>
        </p:spPr>
        <p:txBody>
          <a:bodyPr wrap="square" rtlCol="1">
            <a:spAutoFit/>
          </a:bodyPr>
          <a:lstStyle/>
          <a:p>
            <a:pPr algn="l" rtl="0"/>
            <a:r>
              <a:rPr lang="en-US" altLang="zh-CN" sz="2400" b="1" spc="-150" dirty="0">
                <a:solidFill>
                  <a:schemeClr val="tx1">
                    <a:lumMod val="75000"/>
                    <a:lumOff val="25000"/>
                  </a:schemeClr>
                </a:solidFill>
                <a:latin typeface="Arial" pitchFamily="34" charset="0"/>
              </a:rPr>
              <a:t>Balance</a:t>
            </a:r>
            <a:r>
              <a:rPr lang="en-US" altLang="zh-CN" sz="3200" b="1" spc="-150" dirty="0">
                <a:solidFill>
                  <a:schemeClr val="tx1">
                    <a:lumMod val="75000"/>
                    <a:lumOff val="25000"/>
                  </a:schemeClr>
                </a:solidFill>
                <a:latin typeface="Arial" pitchFamily="34" charset="0"/>
              </a:rPr>
              <a:t> </a:t>
            </a:r>
            <a:r>
              <a:rPr lang="en-US" altLang="zh-CN" sz="2400" b="1" spc="-150" dirty="0">
                <a:solidFill>
                  <a:schemeClr val="tx1">
                    <a:lumMod val="75000"/>
                    <a:lumOff val="25000"/>
                  </a:schemeClr>
                </a:solidFill>
                <a:latin typeface="Arial" pitchFamily="34" charset="0"/>
              </a:rPr>
              <a:t>is the ability to maintain the line of Gravity (W) within the base of support with minimal postural </a:t>
            </a:r>
            <a:r>
              <a:rPr lang="en-US" altLang="zh-CN" sz="2400" b="1" spc="-150" dirty="0" smtClean="0">
                <a:solidFill>
                  <a:schemeClr val="tx1">
                    <a:lumMod val="75000"/>
                    <a:lumOff val="25000"/>
                  </a:schemeClr>
                </a:solidFill>
                <a:latin typeface="Arial" pitchFamily="34" charset="0"/>
              </a:rPr>
              <a:t>sway.</a:t>
            </a:r>
            <a:endParaRPr lang="he-IL" sz="2400" b="1" spc="-150" dirty="0">
              <a:solidFill>
                <a:schemeClr val="tx1">
                  <a:lumMod val="75000"/>
                  <a:lumOff val="25000"/>
                </a:schemeClr>
              </a:solidFill>
              <a:latin typeface="Arial" pitchFamily="34" charset="0"/>
            </a:endParaRPr>
          </a:p>
        </p:txBody>
      </p:sp>
      <p:sp>
        <p:nvSpPr>
          <p:cNvPr id="9" name="TextBox 8"/>
          <p:cNvSpPr txBox="1"/>
          <p:nvPr/>
        </p:nvSpPr>
        <p:spPr>
          <a:xfrm>
            <a:off x="9448800" y="4756205"/>
            <a:ext cx="4572000" cy="461665"/>
          </a:xfrm>
          <a:prstGeom prst="rect">
            <a:avLst/>
          </a:prstGeom>
          <a:noFill/>
        </p:spPr>
        <p:txBody>
          <a:bodyPr wrap="square" rtlCol="1">
            <a:spAutoFit/>
          </a:bodyPr>
          <a:lstStyle/>
          <a:p>
            <a:pPr algn="l" rtl="0"/>
            <a:r>
              <a:rPr lang="en-US" sz="2400" b="1" spc="-150" dirty="0" smtClean="0">
                <a:solidFill>
                  <a:schemeClr val="tx1">
                    <a:lumMod val="75000"/>
                    <a:lumOff val="25000"/>
                  </a:schemeClr>
                </a:solidFill>
                <a:latin typeface="Arial" pitchFamily="34" charset="0"/>
              </a:rPr>
              <a:t> </a:t>
            </a:r>
            <a:endParaRPr lang="he-IL" sz="2400" b="1" spc="-150" dirty="0">
              <a:solidFill>
                <a:schemeClr val="tx1">
                  <a:lumMod val="75000"/>
                  <a:lumOff val="25000"/>
                </a:schemeClr>
              </a:solidFill>
              <a:latin typeface="Arial" pitchFamily="34" charset="0"/>
            </a:endParaRPr>
          </a:p>
        </p:txBody>
      </p:sp>
      <p:pic>
        <p:nvPicPr>
          <p:cNvPr id="11" name="תמונה 8" descr="ScreenShot001 (2).bmp"/>
          <p:cNvPicPr>
            <a:picLocks noChangeAspect="1"/>
          </p:cNvPicPr>
          <p:nvPr/>
        </p:nvPicPr>
        <p:blipFill>
          <a:blip r:embed="rId4" cstate="print"/>
          <a:stretch>
            <a:fillRect/>
          </a:stretch>
        </p:blipFill>
        <p:spPr>
          <a:xfrm>
            <a:off x="5922233" y="2218503"/>
            <a:ext cx="2396367" cy="2835305"/>
          </a:xfrm>
          <a:prstGeom prst="rect">
            <a:avLst/>
          </a:prstGeom>
        </p:spPr>
      </p:pic>
      <p:sp>
        <p:nvSpPr>
          <p:cNvPr id="16" name="TextBox 15"/>
          <p:cNvSpPr txBox="1"/>
          <p:nvPr/>
        </p:nvSpPr>
        <p:spPr>
          <a:xfrm>
            <a:off x="486930" y="4019337"/>
            <a:ext cx="4572000" cy="1846659"/>
          </a:xfrm>
          <a:prstGeom prst="rect">
            <a:avLst/>
          </a:prstGeom>
          <a:noFill/>
        </p:spPr>
        <p:txBody>
          <a:bodyPr wrap="square" rtlCol="1">
            <a:spAutoFit/>
          </a:bodyPr>
          <a:lstStyle/>
          <a:p>
            <a:pPr algn="l" rtl="0"/>
            <a:r>
              <a:rPr lang="en-US" sz="2400" b="1" spc="-150" dirty="0">
                <a:solidFill>
                  <a:schemeClr val="tx1">
                    <a:lumMod val="75000"/>
                    <a:lumOff val="25000"/>
                  </a:schemeClr>
                </a:solidFill>
                <a:latin typeface="Arial" pitchFamily="34" charset="0"/>
              </a:rPr>
              <a:t>Balance is produced by Neuromuscular, Musculoskeletal, Vestibular and sensation system</a:t>
            </a:r>
            <a:r>
              <a:rPr lang="en-US" sz="2400" b="1" spc="-150" dirty="0" smtClean="0">
                <a:solidFill>
                  <a:schemeClr val="tx1">
                    <a:lumMod val="75000"/>
                    <a:lumOff val="25000"/>
                  </a:schemeClr>
                </a:solidFill>
                <a:latin typeface="Arial" pitchFamily="34" charset="0"/>
              </a:rPr>
              <a:t>.</a:t>
            </a:r>
          </a:p>
          <a:p>
            <a:pPr algn="l" rtl="0"/>
            <a:r>
              <a:rPr lang="en-US" b="1" spc="-150" dirty="0">
                <a:solidFill>
                  <a:srgbClr val="9D1583"/>
                </a:solidFill>
                <a:latin typeface="Arial" pitchFamily="34" charset="0"/>
              </a:rPr>
              <a:t>Jonas, 2005</a:t>
            </a:r>
          </a:p>
          <a:p>
            <a:pPr algn="l" rtl="0"/>
            <a:endParaRPr lang="en-US" sz="2400" b="1" spc="-150" dirty="0">
              <a:solidFill>
                <a:schemeClr val="tx1">
                  <a:lumMod val="75000"/>
                  <a:lumOff val="25000"/>
                </a:schemeClr>
              </a:solidFill>
              <a:latin typeface="Arial" pitchFamily="34" charset="0"/>
            </a:endParaRPr>
          </a:p>
        </p:txBody>
      </p:sp>
      <p:sp>
        <p:nvSpPr>
          <p:cNvPr id="10" name="TextBox 9"/>
          <p:cNvSpPr txBox="1"/>
          <p:nvPr/>
        </p:nvSpPr>
        <p:spPr>
          <a:xfrm>
            <a:off x="2172341" y="356841"/>
            <a:ext cx="5178470" cy="584775"/>
          </a:xfrm>
          <a:prstGeom prst="rect">
            <a:avLst/>
          </a:prstGeom>
          <a:noFill/>
        </p:spPr>
        <p:txBody>
          <a:bodyPr wrap="square" rtlCol="0">
            <a:spAutoFit/>
          </a:bodyPr>
          <a:lstStyle/>
          <a:p>
            <a:pPr lvl="0" algn="ctr" rtl="0"/>
            <a:r>
              <a:rPr lang="en-US" altLang="zh-TW" sz="3200" b="1" spc="-150" dirty="0" smtClean="0">
                <a:solidFill>
                  <a:srgbClr val="5F5F5F"/>
                </a:solidFill>
                <a:latin typeface="Arial" pitchFamily="34" charset="0"/>
              </a:rPr>
              <a:t>Balance</a:t>
            </a:r>
            <a:endParaRPr lang="he-IL" altLang="zh-CN" sz="3200" b="1" spc="-150" dirty="0">
              <a:solidFill>
                <a:srgbClr val="5F5F5F"/>
              </a:solidFill>
              <a:latin typeface="Arial" pitchFamily="34" charset="0"/>
            </a:endParaRPr>
          </a:p>
        </p:txBody>
      </p:sp>
      <p:pic>
        <p:nvPicPr>
          <p:cNvPr id="12" name="Picture 1"/>
          <p:cNvPicPr>
            <a:picLocks noChangeAspect="1"/>
          </p:cNvPicPr>
          <p:nvPr/>
        </p:nvPicPr>
        <p:blipFill>
          <a:blip r:embed="rId5" cstate="print"/>
          <a:srcRect/>
          <a:stretch>
            <a:fillRect/>
          </a:stretch>
        </p:blipFill>
        <p:spPr bwMode="auto">
          <a:xfrm>
            <a:off x="366135" y="433041"/>
            <a:ext cx="1466850" cy="447675"/>
          </a:xfrm>
          <a:prstGeom prst="rect">
            <a:avLst/>
          </a:prstGeom>
          <a:noFill/>
          <a:ln w="9525">
            <a:noFill/>
            <a:miter lim="800000"/>
            <a:headEnd/>
            <a:tailEnd/>
          </a:ln>
        </p:spPr>
      </p:pic>
      <p:sp>
        <p:nvSpPr>
          <p:cNvPr id="14"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3638596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8168" y="1399477"/>
            <a:ext cx="2053685" cy="4648201"/>
          </a:xfrm>
          <a:prstGeom prst="rect">
            <a:avLst/>
          </a:prstGeom>
        </p:spPr>
      </p:pic>
      <p:sp>
        <p:nvSpPr>
          <p:cNvPr id="11" name="TextBox 10"/>
          <p:cNvSpPr txBox="1"/>
          <p:nvPr/>
        </p:nvSpPr>
        <p:spPr>
          <a:xfrm>
            <a:off x="2172341" y="356841"/>
            <a:ext cx="5178470" cy="584775"/>
          </a:xfrm>
          <a:prstGeom prst="rect">
            <a:avLst/>
          </a:prstGeom>
          <a:noFill/>
        </p:spPr>
        <p:txBody>
          <a:bodyPr wrap="square" rtlCol="0">
            <a:spAutoFit/>
          </a:bodyPr>
          <a:lstStyle/>
          <a:p>
            <a:pPr lvl="0" algn="ctr" rtl="0"/>
            <a:r>
              <a:rPr lang="en-US" altLang="zh-CN" sz="3200" b="1" spc="-150" dirty="0" smtClean="0">
                <a:solidFill>
                  <a:srgbClr val="5F5F5F"/>
                </a:solidFill>
                <a:latin typeface="Arial" pitchFamily="34" charset="0"/>
              </a:rPr>
              <a:t>Biomechanics</a:t>
            </a:r>
            <a:endParaRPr lang="he-IL" altLang="zh-CN" sz="3200" b="1" spc="-150" dirty="0">
              <a:solidFill>
                <a:srgbClr val="5F5F5F"/>
              </a:solidFill>
              <a:latin typeface="Arial" pitchFamily="34" charset="0"/>
            </a:endParaRPr>
          </a:p>
        </p:txBody>
      </p:sp>
      <p:pic>
        <p:nvPicPr>
          <p:cNvPr id="12" name="Picture 1"/>
          <p:cNvPicPr>
            <a:picLocks noChangeAspect="1"/>
          </p:cNvPicPr>
          <p:nvPr/>
        </p:nvPicPr>
        <p:blipFill>
          <a:blip r:embed="rId4" cstate="print"/>
          <a:srcRect/>
          <a:stretch>
            <a:fillRect/>
          </a:stretch>
        </p:blipFill>
        <p:spPr bwMode="auto">
          <a:xfrm>
            <a:off x="366135" y="433041"/>
            <a:ext cx="1466850" cy="447675"/>
          </a:xfrm>
          <a:prstGeom prst="rect">
            <a:avLst/>
          </a:prstGeom>
          <a:noFill/>
          <a:ln w="9525">
            <a:noFill/>
            <a:miter lim="800000"/>
            <a:headEnd/>
            <a:tailEnd/>
          </a:ln>
        </p:spPr>
      </p:pic>
      <p:grpSp>
        <p:nvGrpSpPr>
          <p:cNvPr id="7" name="Group 6"/>
          <p:cNvGrpSpPr/>
          <p:nvPr/>
        </p:nvGrpSpPr>
        <p:grpSpPr>
          <a:xfrm>
            <a:off x="477891" y="1505875"/>
            <a:ext cx="6420745" cy="2790242"/>
            <a:chOff x="477891" y="1505875"/>
            <a:chExt cx="6420745" cy="2790242"/>
          </a:xfrm>
        </p:grpSpPr>
        <p:cxnSp>
          <p:nvCxnSpPr>
            <p:cNvPr id="10" name="Straight Arrow Connector 9"/>
            <p:cNvCxnSpPr/>
            <p:nvPr/>
          </p:nvCxnSpPr>
          <p:spPr>
            <a:xfrm>
              <a:off x="6898636" y="1505875"/>
              <a:ext cx="0" cy="1822245"/>
            </a:xfrm>
            <a:prstGeom prst="straightConnector1">
              <a:avLst/>
            </a:prstGeom>
            <a:ln w="44450" cmpd="dbl">
              <a:solidFill>
                <a:srgbClr val="FF0000"/>
              </a:solidFill>
              <a:prstDash val="solid"/>
              <a:tailEnd type="arrow"/>
            </a:ln>
            <a:scene3d>
              <a:camera prst="orthographicFront">
                <a:rot lat="0" lon="21299997" rev="0"/>
              </a:camera>
              <a:lightRig rig="threePt" dir="t"/>
            </a:scene3d>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77891" y="3188121"/>
              <a:ext cx="4962039" cy="1107996"/>
            </a:xfrm>
            <a:prstGeom prst="rect">
              <a:avLst/>
            </a:prstGeom>
            <a:noFill/>
          </p:spPr>
          <p:txBody>
            <a:bodyPr wrap="square" rtlCol="1">
              <a:spAutoFit/>
            </a:bodyPr>
            <a:lstStyle/>
            <a:p>
              <a:pPr lvl="0" algn="l" rtl="0"/>
              <a:r>
                <a:rPr lang="en-US" altLang="zh-CN" sz="2400" b="1" spc="-150" dirty="0">
                  <a:solidFill>
                    <a:schemeClr val="tx1">
                      <a:lumMod val="75000"/>
                      <a:lumOff val="25000"/>
                    </a:schemeClr>
                  </a:solidFill>
                  <a:latin typeface="Arial" pitchFamily="34" charset="0"/>
                </a:rPr>
                <a:t>L</a:t>
              </a:r>
              <a:r>
                <a:rPr lang="en-US" altLang="zh-CN" sz="2400" b="1" spc="-150" dirty="0" smtClean="0">
                  <a:solidFill>
                    <a:schemeClr val="tx1">
                      <a:lumMod val="75000"/>
                      <a:lumOff val="25000"/>
                    </a:schemeClr>
                  </a:solidFill>
                  <a:latin typeface="Arial" pitchFamily="34" charset="0"/>
                </a:rPr>
                <a:t>OG</a:t>
              </a:r>
              <a:r>
                <a:rPr lang="en-US" altLang="zh-CN" sz="2400" b="1" spc="-150" dirty="0" smtClean="0">
                  <a:solidFill>
                    <a:srgbClr val="5F5F5F"/>
                  </a:solidFill>
                  <a:latin typeface="Arial" pitchFamily="34" charset="0"/>
                </a:rPr>
                <a:t> </a:t>
              </a:r>
              <a:r>
                <a:rPr lang="en-US" altLang="zh-CN" sz="2400" b="1" spc="-150" dirty="0">
                  <a:solidFill>
                    <a:schemeClr val="tx1">
                      <a:lumMod val="75000"/>
                      <a:lumOff val="25000"/>
                    </a:schemeClr>
                  </a:solidFill>
                  <a:latin typeface="Arial" pitchFamily="34" charset="0"/>
                </a:rPr>
                <a:t>is </a:t>
              </a:r>
              <a:r>
                <a:rPr lang="en-US" sz="2400" b="1" spc="-150" dirty="0">
                  <a:solidFill>
                    <a:schemeClr val="tx1">
                      <a:lumMod val="75000"/>
                      <a:lumOff val="25000"/>
                    </a:schemeClr>
                  </a:solidFill>
                  <a:latin typeface="Arial" pitchFamily="34" charset="0"/>
                </a:rPr>
                <a:t>the vertical projection of the center of mass to the ground.</a:t>
              </a:r>
            </a:p>
            <a:p>
              <a:pPr lvl="0" algn="l" rtl="0"/>
              <a:r>
                <a:rPr lang="en-US" b="1" spc="-150" dirty="0">
                  <a:solidFill>
                    <a:srgbClr val="9D1583"/>
                  </a:solidFill>
                  <a:latin typeface="Arial" pitchFamily="34" charset="0"/>
                </a:rPr>
                <a:t>Hall </a:t>
              </a:r>
              <a:r>
                <a:rPr lang="en-US" b="1" spc="-150" dirty="0" smtClean="0">
                  <a:solidFill>
                    <a:srgbClr val="9D1583"/>
                  </a:solidFill>
                  <a:latin typeface="Arial" pitchFamily="34" charset="0"/>
                </a:rPr>
                <a:t>2003</a:t>
              </a:r>
              <a:endParaRPr lang="he-IL" b="1" spc="-150" dirty="0">
                <a:solidFill>
                  <a:srgbClr val="9D1583"/>
                </a:solidFill>
                <a:latin typeface="Arial" pitchFamily="34" charset="0"/>
              </a:endParaRPr>
            </a:p>
          </p:txBody>
        </p:sp>
      </p:grpSp>
      <p:grpSp>
        <p:nvGrpSpPr>
          <p:cNvPr id="8" name="Group 7"/>
          <p:cNvGrpSpPr/>
          <p:nvPr/>
        </p:nvGrpSpPr>
        <p:grpSpPr>
          <a:xfrm>
            <a:off x="474177" y="3723578"/>
            <a:ext cx="6871684" cy="2107663"/>
            <a:chOff x="474177" y="3723578"/>
            <a:chExt cx="6871684" cy="2107663"/>
          </a:xfrm>
        </p:grpSpPr>
        <p:grpSp>
          <p:nvGrpSpPr>
            <p:cNvPr id="18" name="Group 17"/>
            <p:cNvGrpSpPr/>
            <p:nvPr/>
          </p:nvGrpSpPr>
          <p:grpSpPr>
            <a:xfrm>
              <a:off x="7077495" y="3723578"/>
              <a:ext cx="268366" cy="1993253"/>
              <a:chOff x="5204127" y="3723578"/>
              <a:chExt cx="268366" cy="1993253"/>
            </a:xfrm>
          </p:grpSpPr>
          <p:sp>
            <p:nvSpPr>
              <p:cNvPr id="17" name="Oval 16"/>
              <p:cNvSpPr>
                <a:spLocks noChangeAspect="1"/>
              </p:cNvSpPr>
              <p:nvPr/>
            </p:nvSpPr>
            <p:spPr>
              <a:xfrm>
                <a:off x="5257800" y="5562600"/>
                <a:ext cx="214693" cy="154231"/>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9D1583"/>
                  </a:solidFill>
                </a:endParaRPr>
              </a:p>
            </p:txBody>
          </p:sp>
          <p:cxnSp>
            <p:nvCxnSpPr>
              <p:cNvPr id="6" name="Straight Arrow Connector 5"/>
              <p:cNvCxnSpPr/>
              <p:nvPr/>
            </p:nvCxnSpPr>
            <p:spPr>
              <a:xfrm flipH="1" flipV="1">
                <a:off x="5204127" y="3723578"/>
                <a:ext cx="161019" cy="1839022"/>
              </a:xfrm>
              <a:prstGeom prst="straightConnector1">
                <a:avLst/>
              </a:prstGeom>
              <a:ln w="50800">
                <a:solidFill>
                  <a:srgbClr val="006600"/>
                </a:solidFill>
                <a:tailEnd type="arrow"/>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474177" y="4723245"/>
              <a:ext cx="4962039" cy="1107996"/>
            </a:xfrm>
            <a:prstGeom prst="rect">
              <a:avLst/>
            </a:prstGeom>
            <a:noFill/>
          </p:spPr>
          <p:txBody>
            <a:bodyPr wrap="square" rtlCol="1">
              <a:spAutoFit/>
            </a:bodyPr>
            <a:lstStyle/>
            <a:p>
              <a:pPr lvl="0" algn="l" rtl="0"/>
              <a:r>
                <a:rPr lang="en-US" sz="2400" b="1" spc="-150" dirty="0">
                  <a:solidFill>
                    <a:schemeClr val="tx1">
                      <a:lumMod val="75000"/>
                      <a:lumOff val="25000"/>
                    </a:schemeClr>
                  </a:solidFill>
                  <a:latin typeface="Arial" pitchFamily="34" charset="0"/>
                </a:rPr>
                <a:t>COP is the point where the resultant of all ground reaction forces act.</a:t>
              </a:r>
            </a:p>
            <a:p>
              <a:pPr algn="l" rtl="0"/>
              <a:r>
                <a:rPr lang="en-US" b="1" spc="-150" dirty="0">
                  <a:solidFill>
                    <a:srgbClr val="9D1583"/>
                  </a:solidFill>
                  <a:latin typeface="Arial" pitchFamily="34" charset="0"/>
                </a:rPr>
                <a:t>Hall 2003</a:t>
              </a:r>
              <a:endParaRPr lang="he-IL" b="1" spc="-150" dirty="0">
                <a:solidFill>
                  <a:srgbClr val="9D1583"/>
                </a:solidFill>
                <a:latin typeface="Arial" pitchFamily="34" charset="0"/>
              </a:endParaRPr>
            </a:p>
          </p:txBody>
        </p:sp>
      </p:grpSp>
      <p:grpSp>
        <p:nvGrpSpPr>
          <p:cNvPr id="5" name="Group 4"/>
          <p:cNvGrpSpPr/>
          <p:nvPr/>
        </p:nvGrpSpPr>
        <p:grpSpPr>
          <a:xfrm>
            <a:off x="486930" y="1432305"/>
            <a:ext cx="6503146" cy="1107996"/>
            <a:chOff x="486930" y="1432305"/>
            <a:chExt cx="6503146" cy="1107996"/>
          </a:xfrm>
        </p:grpSpPr>
        <p:sp>
          <p:nvSpPr>
            <p:cNvPr id="19" name="Oval 18"/>
            <p:cNvSpPr>
              <a:spLocks noChangeAspect="1"/>
            </p:cNvSpPr>
            <p:nvPr/>
          </p:nvSpPr>
          <p:spPr>
            <a:xfrm>
              <a:off x="6807196" y="1433875"/>
              <a:ext cx="18288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TextBox 15"/>
            <p:cNvSpPr txBox="1"/>
            <p:nvPr/>
          </p:nvSpPr>
          <p:spPr>
            <a:xfrm>
              <a:off x="486930" y="1432305"/>
              <a:ext cx="4572000" cy="1107996"/>
            </a:xfrm>
            <a:prstGeom prst="rect">
              <a:avLst/>
            </a:prstGeom>
            <a:noFill/>
          </p:spPr>
          <p:txBody>
            <a:bodyPr wrap="square" rtlCol="1">
              <a:spAutoFit/>
            </a:bodyPr>
            <a:lstStyle/>
            <a:p>
              <a:pPr algn="l" rtl="0"/>
              <a:r>
                <a:rPr lang="en-US" sz="2400" b="1" spc="-150" dirty="0" smtClean="0">
                  <a:solidFill>
                    <a:schemeClr val="tx1">
                      <a:lumMod val="75000"/>
                      <a:lumOff val="25000"/>
                    </a:schemeClr>
                  </a:solidFill>
                  <a:latin typeface="Arial" pitchFamily="34" charset="0"/>
                </a:rPr>
                <a:t>COM is the </a:t>
              </a:r>
              <a:r>
                <a:rPr lang="en-US" sz="2400" b="1" spc="-150" dirty="0">
                  <a:solidFill>
                    <a:schemeClr val="tx1">
                      <a:lumMod val="75000"/>
                      <a:lumOff val="25000"/>
                    </a:schemeClr>
                  </a:solidFill>
                  <a:latin typeface="Arial" pitchFamily="34" charset="0"/>
                </a:rPr>
                <a:t>mean location of a distribution of mass in space.</a:t>
              </a:r>
            </a:p>
            <a:p>
              <a:pPr algn="l" rtl="0"/>
              <a:r>
                <a:rPr lang="en-US" b="1" spc="-150" dirty="0" smtClean="0">
                  <a:solidFill>
                    <a:srgbClr val="9D1583"/>
                  </a:solidFill>
                  <a:latin typeface="Arial" pitchFamily="34" charset="0"/>
                </a:rPr>
                <a:t>Chaffin 1992</a:t>
              </a:r>
              <a:endParaRPr lang="en-US" b="1" spc="-150" dirty="0">
                <a:solidFill>
                  <a:schemeClr val="tx1">
                    <a:lumMod val="75000"/>
                    <a:lumOff val="25000"/>
                  </a:schemeClr>
                </a:solidFill>
                <a:latin typeface="Arial" pitchFamily="34" charset="0"/>
              </a:endParaRPr>
            </a:p>
          </p:txBody>
        </p:sp>
      </p:grpSp>
      <p:sp>
        <p:nvSpPr>
          <p:cNvPr id="21" name="Footer Placeholder 1"/>
          <p:cNvSpPr txBox="1">
            <a:spLocks/>
          </p:cNvSpPr>
          <p:nvPr/>
        </p:nvSpPr>
        <p:spPr>
          <a:xfrm>
            <a:off x="2080626" y="6535275"/>
            <a:ext cx="4953000" cy="329184"/>
          </a:xfrm>
          <a:prstGeom prst="rect">
            <a:avLst/>
          </a:prstGeom>
        </p:spPr>
        <p:txBody>
          <a:bodyPr vert="horz" lIns="91440" tIns="45720" rIns="91440" bIns="45720" rtlCol="0" anchor="ctr"/>
          <a:lstStyle>
            <a:defPPr>
              <a:defRPr lang="en-US"/>
            </a:defPPr>
            <a:lvl1pPr algn="ctr" rtl="1" fontAlgn="base">
              <a:spcBef>
                <a:spcPct val="0"/>
              </a:spcBef>
              <a:spcAft>
                <a:spcPct val="0"/>
              </a:spcAft>
              <a:defRPr sz="1200" kern="1200">
                <a:solidFill>
                  <a:srgbClr val="FFFFFF"/>
                </a:solidFill>
                <a:latin typeface="Calibri" pitchFamily="34" charset="0"/>
                <a:ea typeface="+mn-ea"/>
                <a:cs typeface="Arial" pitchFamily="34" charset="0"/>
              </a:defRPr>
            </a:lvl1pPr>
            <a:lvl2pPr marL="457200" algn="r" rtl="1" fontAlgn="base">
              <a:spcBef>
                <a:spcPct val="0"/>
              </a:spcBef>
              <a:spcAft>
                <a:spcPct val="0"/>
              </a:spcAft>
              <a:defRPr kern="1200">
                <a:solidFill>
                  <a:schemeClr val="tx1"/>
                </a:solidFill>
                <a:latin typeface="Calibri" pitchFamily="34" charset="0"/>
                <a:ea typeface="+mn-ea"/>
                <a:cs typeface="Arial" pitchFamily="34" charset="0"/>
              </a:defRPr>
            </a:lvl2pPr>
            <a:lvl3pPr marL="914400" algn="r" rtl="1" fontAlgn="base">
              <a:spcBef>
                <a:spcPct val="0"/>
              </a:spcBef>
              <a:spcAft>
                <a:spcPct val="0"/>
              </a:spcAft>
              <a:defRPr kern="1200">
                <a:solidFill>
                  <a:schemeClr val="tx1"/>
                </a:solidFill>
                <a:latin typeface="Calibri" pitchFamily="34" charset="0"/>
                <a:ea typeface="+mn-ea"/>
                <a:cs typeface="Arial" pitchFamily="34" charset="0"/>
              </a:defRPr>
            </a:lvl3pPr>
            <a:lvl4pPr marL="1371600" algn="r" rtl="1" fontAlgn="base">
              <a:spcBef>
                <a:spcPct val="0"/>
              </a:spcBef>
              <a:spcAft>
                <a:spcPct val="0"/>
              </a:spcAft>
              <a:defRPr kern="1200">
                <a:solidFill>
                  <a:schemeClr val="tx1"/>
                </a:solidFill>
                <a:latin typeface="Calibri" pitchFamily="34" charset="0"/>
                <a:ea typeface="+mn-ea"/>
                <a:cs typeface="Arial" pitchFamily="34" charset="0"/>
              </a:defRPr>
            </a:lvl4pPr>
            <a:lvl5pPr marL="1828800" algn="r" rtl="1"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r>
              <a:rPr lang="en-US" dirty="0" smtClean="0">
                <a:solidFill>
                  <a:schemeClr val="tx1"/>
                </a:solidFill>
              </a:rPr>
              <a:t>XXVI International Conference on Sports rehabilitation and Traumatology</a:t>
            </a:r>
            <a:endParaRPr lang="en-US" dirty="0">
              <a:solidFill>
                <a:schemeClr val="tx1"/>
              </a:solidFill>
            </a:endParaRPr>
          </a:p>
        </p:txBody>
      </p:sp>
    </p:spTree>
    <p:extLst>
      <p:ext uri="{BB962C8B-B14F-4D97-AF65-F5344CB8AC3E}">
        <p14:creationId xmlns:p14="http://schemas.microsoft.com/office/powerpoint/2010/main" val="3465748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1">
      <a:dk1>
        <a:sysClr val="windowText" lastClr="000000"/>
      </a:dk1>
      <a:lt1>
        <a:sysClr val="window" lastClr="FFFFFF"/>
      </a:lt1>
      <a:dk2>
        <a:srgbClr val="3E3D2D"/>
      </a:dk2>
      <a:lt2>
        <a:srgbClr val="A9EA25"/>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49443</TotalTime>
  <Words>2288</Words>
  <Application>Microsoft Office PowerPoint</Application>
  <PresentationFormat>Экран (4:3)</PresentationFormat>
  <Paragraphs>277</Paragraphs>
  <Slides>35</Slides>
  <Notes>29</Notes>
  <HiddenSlides>0</HiddenSlides>
  <MMClips>3</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35</vt:i4>
      </vt:variant>
    </vt:vector>
  </HeadingPairs>
  <TitlesOfParts>
    <vt:vector size="47" baseType="lpstr">
      <vt:lpstr>微軟正黑體</vt:lpstr>
      <vt:lpstr>MS PGothic</vt:lpstr>
      <vt:lpstr>宋体</vt:lpstr>
      <vt:lpstr>Arial</vt:lpstr>
      <vt:lpstr>Arial Black</vt:lpstr>
      <vt:lpstr>Bangle</vt:lpstr>
      <vt:lpstr>Calibri</vt:lpstr>
      <vt:lpstr>方正舒体</vt:lpstr>
      <vt:lpstr>Gisha</vt:lpstr>
      <vt:lpstr>Times New Roman</vt:lpstr>
      <vt:lpstr>Wingdings</vt:lpstr>
      <vt:lpstr>Clarity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Avraham Cohen</dc:creator>
  <cp:lastModifiedBy>геос</cp:lastModifiedBy>
  <cp:revision>4333</cp:revision>
  <cp:lastPrinted>2013-02-03T13:12:38Z</cp:lastPrinted>
  <dcterms:created xsi:type="dcterms:W3CDTF">2006-08-16T00:00:00Z</dcterms:created>
  <dcterms:modified xsi:type="dcterms:W3CDTF">2017-09-20T14:00:23Z</dcterms:modified>
</cp:coreProperties>
</file>